
<file path=[Content_Types].xml><?xml version="1.0" encoding="utf-8"?>
<Types xmlns="http://schemas.openxmlformats.org/package/2006/content-types">
  <Default Extension="tmp" ContentType="image/pn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6" r:id="rId1"/>
  </p:sldMasterIdLst>
  <p:notesMasterIdLst>
    <p:notesMasterId r:id="rId40"/>
  </p:notesMasterIdLst>
  <p:sldIdLst>
    <p:sldId id="256" r:id="rId2"/>
    <p:sldId id="448" r:id="rId3"/>
    <p:sldId id="449" r:id="rId4"/>
    <p:sldId id="450" r:id="rId5"/>
    <p:sldId id="451" r:id="rId6"/>
    <p:sldId id="452" r:id="rId7"/>
    <p:sldId id="453" r:id="rId8"/>
    <p:sldId id="454" r:id="rId9"/>
    <p:sldId id="455" r:id="rId10"/>
    <p:sldId id="456" r:id="rId11"/>
    <p:sldId id="457" r:id="rId12"/>
    <p:sldId id="458" r:id="rId13"/>
    <p:sldId id="459" r:id="rId14"/>
    <p:sldId id="460" r:id="rId15"/>
    <p:sldId id="461" r:id="rId16"/>
    <p:sldId id="462" r:id="rId17"/>
    <p:sldId id="463" r:id="rId18"/>
    <p:sldId id="464" r:id="rId19"/>
    <p:sldId id="465" r:id="rId20"/>
    <p:sldId id="466" r:id="rId21"/>
    <p:sldId id="467" r:id="rId22"/>
    <p:sldId id="468" r:id="rId23"/>
    <p:sldId id="469" r:id="rId24"/>
    <p:sldId id="470" r:id="rId25"/>
    <p:sldId id="471" r:id="rId26"/>
    <p:sldId id="472" r:id="rId27"/>
    <p:sldId id="473" r:id="rId28"/>
    <p:sldId id="474" r:id="rId29"/>
    <p:sldId id="475" r:id="rId30"/>
    <p:sldId id="476" r:id="rId31"/>
    <p:sldId id="477" r:id="rId32"/>
    <p:sldId id="478" r:id="rId33"/>
    <p:sldId id="479" r:id="rId34"/>
    <p:sldId id="480" r:id="rId35"/>
    <p:sldId id="481" r:id="rId36"/>
    <p:sldId id="482" r:id="rId37"/>
    <p:sldId id="483" r:id="rId38"/>
    <p:sldId id="447" r:id="rId39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521415D9-36F7-43E2-AB2F-B90AF26B5E84}">
      <p14:sectionLst xmlns:p14="http://schemas.microsoft.com/office/powerpoint/2010/main">
        <p14:section name="默认节" id="{F7C6C2FB-27F1-4C54-84AD-CB6625FEB4C3}">
          <p14:sldIdLst>
            <p14:sldId id="256"/>
            <p14:sldId id="448"/>
            <p14:sldId id="449"/>
            <p14:sldId id="450"/>
            <p14:sldId id="451"/>
            <p14:sldId id="452"/>
            <p14:sldId id="453"/>
            <p14:sldId id="454"/>
            <p14:sldId id="455"/>
            <p14:sldId id="456"/>
            <p14:sldId id="457"/>
            <p14:sldId id="458"/>
            <p14:sldId id="459"/>
            <p14:sldId id="460"/>
            <p14:sldId id="461"/>
            <p14:sldId id="462"/>
            <p14:sldId id="463"/>
            <p14:sldId id="464"/>
            <p14:sldId id="465"/>
            <p14:sldId id="466"/>
            <p14:sldId id="467"/>
            <p14:sldId id="468"/>
            <p14:sldId id="469"/>
            <p14:sldId id="470"/>
            <p14:sldId id="471"/>
            <p14:sldId id="472"/>
            <p14:sldId id="473"/>
            <p14:sldId id="474"/>
            <p14:sldId id="475"/>
            <p14:sldId id="476"/>
            <p14:sldId id="477"/>
            <p14:sldId id="478"/>
            <p14:sldId id="479"/>
            <p14:sldId id="480"/>
            <p14:sldId id="481"/>
            <p14:sldId id="482"/>
            <p14:sldId id="483"/>
            <p14:sldId id="44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719" autoAdjust="0"/>
    <p:restoredTop sz="79006" autoAdjust="0"/>
  </p:normalViewPr>
  <p:slideViewPr>
    <p:cSldViewPr>
      <p:cViewPr varScale="1">
        <p:scale>
          <a:sx n="67" d="100"/>
          <a:sy n="67" d="100"/>
        </p:scale>
        <p:origin x="1677" y="41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5" d="100"/>
          <a:sy n="55" d="100"/>
        </p:scale>
        <p:origin x="2880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683E5292-C197-4B29-8ABD-C7AEB5E0B154}" type="datetimeFigureOut">
              <a:rPr lang="en-US" altLang="zh-CN"/>
              <a:pPr>
                <a:defRPr/>
              </a:pPr>
              <a:t>7/2/2018</a:t>
            </a:fld>
            <a:endParaRPr lang="en-US" altLang="zh-C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B4C119E0-CEE4-4FF8-83B2-DC856A2C17C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4489637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  <a:pPr>
                <a:defRPr/>
              </a:pPr>
              <a:t>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093931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感受野主要是指听觉系统、本体感觉系统和视觉系统中神经元的一些性质。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  <a:pPr>
                <a:defRPr/>
              </a:pPr>
              <a:t>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736018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这些特性使得卷积神经网络具有一定程度上的平移、缩放和扭曲不变性。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  <a:pPr>
                <a:defRPr/>
              </a:pPr>
              <a:t>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515829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这是最复杂的一个情形，几乎很多实际应用都可以对应到这个问题上</a:t>
            </a:r>
            <a:r>
              <a:rPr lang="en-US" altLang="zh-CN" dirty="0" smtClean="0"/>
              <a:t>, </a:t>
            </a:r>
            <a:r>
              <a:rPr lang="zh-CN" altLang="en-US" dirty="0" smtClean="0"/>
              <a:t>都是在做这样一件事</a:t>
            </a:r>
            <a:endParaRPr lang="en-US" altLang="zh-CN" dirty="0" smtClean="0"/>
          </a:p>
          <a:p>
            <a:r>
              <a:rPr lang="en-US" altLang="zh-CN" dirty="0" smtClean="0"/>
              <a:t>1)</a:t>
            </a:r>
            <a:r>
              <a:rPr lang="zh-CN" altLang="en-US" dirty="0" smtClean="0"/>
              <a:t>输入对应着</a:t>
            </a:r>
            <a:r>
              <a:rPr lang="en-US" altLang="zh-CN" dirty="0" err="1" smtClean="0"/>
              <a:t>rgb</a:t>
            </a:r>
            <a:r>
              <a:rPr lang="zh-CN" altLang="en-US" dirty="0" smtClean="0"/>
              <a:t>图片</a:t>
            </a:r>
            <a:endParaRPr lang="en-US" altLang="zh-CN" dirty="0" smtClean="0"/>
          </a:p>
          <a:p>
            <a:r>
              <a:rPr lang="en-US" altLang="zh-CN" dirty="0" smtClean="0"/>
              <a:t>2</a:t>
            </a:r>
            <a:r>
              <a:rPr lang="zh-CN" altLang="en-US" dirty="0" smtClean="0"/>
              <a:t>）一旦输入的特征图个数是多个，这个时候每一组</a:t>
            </a:r>
            <a:r>
              <a:rPr lang="en-US" altLang="zh-CN" dirty="0" smtClean="0"/>
              <a:t>filter</a:t>
            </a:r>
            <a:r>
              <a:rPr lang="zh-CN" altLang="en-US" dirty="0" smtClean="0"/>
              <a:t>就应该是多个，而这里有两组</a:t>
            </a:r>
            <a:r>
              <a:rPr lang="en-US" altLang="zh-CN" dirty="0" smtClean="0"/>
              <a:t>filter</a:t>
            </a:r>
          </a:p>
          <a:p>
            <a:r>
              <a:rPr lang="en-US" altLang="zh-CN" dirty="0" smtClean="0"/>
              <a:t>3</a:t>
            </a:r>
            <a:r>
              <a:rPr lang="zh-CN" altLang="en-US" dirty="0" smtClean="0"/>
              <a:t>）输入是三个特征图，输出为两个特征图，那么我们同样看看每个特征图怎么计算的。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至此，我们应该知道，卷积到底是在做一件怎么样的事情，任意给你一张图片你应该知道卷积是在做什么？ 明白这些之后，我们以</a:t>
            </a:r>
            <a:r>
              <a:rPr lang="en-US" altLang="zh-CN" dirty="0" smtClean="0"/>
              <a:t>tensorflow</a:t>
            </a:r>
            <a:r>
              <a:rPr lang="zh-CN" altLang="en-US" dirty="0" smtClean="0"/>
              <a:t>为例，看看如果实现这么样一个过程</a:t>
            </a:r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3F774B-4E1F-4D7D-AAFD-CB3C89EA20A4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80872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输入层：输入图像大小为 </a:t>
            </a:r>
            <a:r>
              <a:rPr lang="en-US" altLang="zh-CN" dirty="0" smtClean="0"/>
              <a:t>32 × 32 = 1024</a:t>
            </a:r>
            <a:r>
              <a:rPr lang="zh-CN" altLang="en-US" dirty="0" smtClean="0"/>
              <a:t>。</a:t>
            </a:r>
          </a:p>
          <a:p>
            <a:r>
              <a:rPr lang="en-US" altLang="zh-CN" dirty="0" smtClean="0"/>
              <a:t>C1 </a:t>
            </a:r>
            <a:r>
              <a:rPr lang="zh-CN" altLang="en-US" dirty="0" smtClean="0"/>
              <a:t>层：这一层是卷积层。滤波器的大小是 </a:t>
            </a:r>
            <a:r>
              <a:rPr lang="en-US" altLang="zh-CN" dirty="0" smtClean="0"/>
              <a:t>5×5 = 25</a:t>
            </a:r>
            <a:r>
              <a:rPr lang="zh-CN" altLang="en-US" dirty="0" smtClean="0"/>
              <a:t>，共有 </a:t>
            </a:r>
            <a:r>
              <a:rPr lang="en-US" altLang="zh-CN" dirty="0" smtClean="0"/>
              <a:t>6 </a:t>
            </a:r>
            <a:r>
              <a:rPr lang="zh-CN" altLang="en-US" dirty="0" smtClean="0"/>
              <a:t>个滤</a:t>
            </a:r>
          </a:p>
          <a:p>
            <a:r>
              <a:rPr lang="zh-CN" altLang="en-US" dirty="0" smtClean="0"/>
              <a:t>波器。得到 </a:t>
            </a:r>
            <a:r>
              <a:rPr lang="en-US" altLang="zh-CN" dirty="0" smtClean="0"/>
              <a:t>6 </a:t>
            </a:r>
            <a:r>
              <a:rPr lang="zh-CN" altLang="en-US" dirty="0" smtClean="0"/>
              <a:t>组大小为 </a:t>
            </a:r>
            <a:r>
              <a:rPr lang="en-US" altLang="zh-CN" dirty="0" smtClean="0"/>
              <a:t>28 × 28 = 784 </a:t>
            </a:r>
            <a:r>
              <a:rPr lang="zh-CN" altLang="en-US" dirty="0" smtClean="0"/>
              <a:t>的特征映射。因此，</a:t>
            </a:r>
            <a:r>
              <a:rPr lang="en-US" altLang="zh-CN" dirty="0" smtClean="0"/>
              <a:t>C1 </a:t>
            </a:r>
            <a:r>
              <a:rPr lang="zh-CN" altLang="en-US" dirty="0" smtClean="0"/>
              <a:t>层的</a:t>
            </a:r>
          </a:p>
          <a:p>
            <a:r>
              <a:rPr lang="zh-CN" altLang="en-US" dirty="0" smtClean="0"/>
              <a:t>神经元个数为 </a:t>
            </a:r>
            <a:r>
              <a:rPr lang="en-US" altLang="zh-CN" dirty="0" smtClean="0"/>
              <a:t>6 × 784 = 4,704</a:t>
            </a:r>
            <a:r>
              <a:rPr lang="zh-CN" altLang="en-US" dirty="0" smtClean="0"/>
              <a:t>。可训练参数个数为</a:t>
            </a:r>
          </a:p>
          <a:p>
            <a:r>
              <a:rPr lang="en-US" altLang="zh-CN" dirty="0" smtClean="0"/>
              <a:t>6 × 25 + 6 = 156</a:t>
            </a:r>
            <a:r>
              <a:rPr lang="zh-CN" altLang="en-US" dirty="0" smtClean="0"/>
              <a:t>。连接数为 </a:t>
            </a:r>
            <a:r>
              <a:rPr lang="en-US" altLang="zh-CN" dirty="0" smtClean="0"/>
              <a:t>156 × 784 = 122,304</a:t>
            </a:r>
            <a:r>
              <a:rPr lang="zh-CN" altLang="en-US" dirty="0" smtClean="0"/>
              <a:t>（包括偏置在内，</a:t>
            </a:r>
          </a:p>
          <a:p>
            <a:r>
              <a:rPr lang="zh-CN" altLang="en-US" dirty="0" smtClean="0"/>
              <a:t>下同）。</a:t>
            </a:r>
            <a:endParaRPr lang="en-US" altLang="zh-CN" dirty="0" smtClean="0"/>
          </a:p>
          <a:p>
            <a:r>
              <a:rPr lang="en-US" altLang="zh-CN" dirty="0" smtClean="0"/>
              <a:t>S2 </a:t>
            </a:r>
            <a:r>
              <a:rPr lang="zh-CN" altLang="en-US" dirty="0" smtClean="0"/>
              <a:t>层：这一层为子采样层。由 </a:t>
            </a:r>
            <a:r>
              <a:rPr lang="en-US" altLang="zh-CN" dirty="0" smtClean="0"/>
              <a:t>C1 </a:t>
            </a:r>
            <a:r>
              <a:rPr lang="zh-CN" altLang="en-US" dirty="0" smtClean="0"/>
              <a:t>层每组特征映射中的 </a:t>
            </a:r>
            <a:r>
              <a:rPr lang="en-US" altLang="zh-CN" dirty="0" smtClean="0"/>
              <a:t>2 × 2 </a:t>
            </a:r>
            <a:r>
              <a:rPr lang="zh-CN" altLang="en-US" dirty="0" smtClean="0"/>
              <a:t>邻域</a:t>
            </a:r>
          </a:p>
          <a:p>
            <a:r>
              <a:rPr lang="zh-CN" altLang="en-US" dirty="0" smtClean="0"/>
              <a:t>点次采样为 </a:t>
            </a:r>
            <a:r>
              <a:rPr lang="en-US" altLang="zh-CN" dirty="0" smtClean="0"/>
              <a:t>1 </a:t>
            </a:r>
            <a:r>
              <a:rPr lang="zh-CN" altLang="en-US" dirty="0" smtClean="0"/>
              <a:t>个点，也就是 </a:t>
            </a:r>
            <a:r>
              <a:rPr lang="en-US" altLang="zh-CN" dirty="0" smtClean="0"/>
              <a:t>4 </a:t>
            </a:r>
            <a:r>
              <a:rPr lang="zh-CN" altLang="en-US" dirty="0" smtClean="0"/>
              <a:t>个数的平均。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  <a:pPr>
                <a:defRPr/>
              </a:pPr>
              <a:t>19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04547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Example filters learned by 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Krizhevsky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et al. Each of the 96 filters shown here is of size [11x11x3], and each one is shared by the 55*55 neurons in one depth slice. Notice that the parameter sharing assumption is relatively reasonable: If detecting a horizontal edge is important at some location in the image, it should intuitively be useful at some other location as well due to the translationally-invariant structure of images. There is therefore no need to relearn to detect a horizontal edge at every one of the 55*55 distinct locations in the 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Conv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layer output volume.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  <a:pPr>
                <a:defRPr/>
              </a:pPr>
              <a:t>28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31256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0"/>
          <p:cNvSpPr/>
          <p:nvPr/>
        </p:nvSpPr>
        <p:spPr>
          <a:xfrm>
            <a:off x="749300" y="2438402"/>
            <a:ext cx="7315200" cy="1956197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9pPr>
          </a:lstStyle>
          <a:p>
            <a:pPr algn="ctr" eaLnBrk="1" hangingPunct="1">
              <a:defRPr/>
            </a:pPr>
            <a:endParaRPr lang="zh-CN" altLang="zh-CN" smtClean="0">
              <a:solidFill>
                <a:srgbClr val="FFFFFF"/>
              </a:solidFill>
            </a:endParaRPr>
          </a:p>
        </p:txBody>
      </p:sp>
      <p:sp>
        <p:nvSpPr>
          <p:cNvPr id="5" name="Rectangle 11"/>
          <p:cNvSpPr/>
          <p:nvPr/>
        </p:nvSpPr>
        <p:spPr>
          <a:xfrm>
            <a:off x="228600" y="673895"/>
            <a:ext cx="5410200" cy="719623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9pPr>
          </a:lstStyle>
          <a:p>
            <a:pPr algn="ctr" eaLnBrk="1" hangingPunct="1">
              <a:defRPr/>
            </a:pPr>
            <a:endParaRPr lang="zh-CN" altLang="zh-CN" sz="3600" smtClean="0">
              <a:solidFill>
                <a:srgbClr val="FFFFFF"/>
              </a:solidFill>
            </a:endParaRPr>
          </a:p>
        </p:txBody>
      </p:sp>
      <p:sp>
        <p:nvSpPr>
          <p:cNvPr id="6" name="Rectangle 14"/>
          <p:cNvSpPr/>
          <p:nvPr/>
        </p:nvSpPr>
        <p:spPr>
          <a:xfrm>
            <a:off x="749300" y="2438402"/>
            <a:ext cx="228600" cy="1956197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9pPr>
          </a:lstStyle>
          <a:p>
            <a:pPr algn="ctr" eaLnBrk="1" hangingPunct="1">
              <a:defRPr/>
            </a:pPr>
            <a:endParaRPr lang="zh-CN" altLang="zh-CN" smtClean="0">
              <a:solidFill>
                <a:srgbClr val="FFFFFF"/>
              </a:solidFill>
            </a:endParaRPr>
          </a:p>
        </p:txBody>
      </p:sp>
      <p:sp>
        <p:nvSpPr>
          <p:cNvPr id="7" name="Rectangle 15"/>
          <p:cNvSpPr/>
          <p:nvPr/>
        </p:nvSpPr>
        <p:spPr>
          <a:xfrm>
            <a:off x="269854" y="665099"/>
            <a:ext cx="140865" cy="73123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9pPr>
          </a:lstStyle>
          <a:p>
            <a:pPr algn="ctr" eaLnBrk="1" hangingPunct="1">
              <a:defRPr/>
            </a:pPr>
            <a:endParaRPr lang="zh-CN" altLang="zh-CN" smtClean="0">
              <a:solidFill>
                <a:srgbClr val="FFFFFF"/>
              </a:solidFill>
            </a:endParaRPr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1063625" y="2676526"/>
            <a:ext cx="6858000" cy="1514475"/>
          </a:xfrm>
        </p:spPr>
        <p:txBody>
          <a:bodyPr anchor="ctr"/>
          <a:lstStyle>
            <a:lvl1pPr algn="ctr">
              <a:defRPr sz="3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422254" y="726666"/>
            <a:ext cx="5140347" cy="568735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tx2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+mj-cs"/>
              </a:defRPr>
            </a:lvl1pPr>
            <a:lvl2pPr marL="342900" indent="0" algn="ctr">
              <a:buNone/>
            </a:lvl2pPr>
            <a:lvl3pPr marL="685800" indent="0" algn="ctr">
              <a:buNone/>
            </a:lvl3pPr>
            <a:lvl4pPr marL="1028700" indent="0" algn="ctr">
              <a:buNone/>
            </a:lvl4pPr>
            <a:lvl5pPr marL="1371600" indent="0" algn="ctr">
              <a:buNone/>
            </a:lvl5pPr>
            <a:lvl6pPr marL="1714500" indent="0" algn="ctr">
              <a:buNone/>
            </a:lvl6pPr>
            <a:lvl7pPr marL="2057400" indent="0" algn="ctr">
              <a:buNone/>
            </a:lvl7pPr>
            <a:lvl8pPr marL="2400300" indent="0" algn="ctr">
              <a:buNone/>
            </a:lvl8pPr>
            <a:lvl9pPr marL="2743200" indent="0" algn="ctr">
              <a:buNone/>
            </a:lvl9pPr>
          </a:lstStyle>
          <a:p>
            <a:endParaRPr lang="en-US" dirty="0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0"/>
          </p:nvPr>
        </p:nvSpPr>
        <p:spPr>
          <a:xfrm>
            <a:off x="2209801" y="4800600"/>
            <a:ext cx="5053013" cy="1600200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accent1">
                    <a:lumMod val="60000"/>
                    <a:lumOff val="40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467284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0"/>
          <p:cNvSpPr/>
          <p:nvPr/>
        </p:nvSpPr>
        <p:spPr>
          <a:xfrm>
            <a:off x="749300" y="2438402"/>
            <a:ext cx="7315200" cy="1956197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9pPr>
          </a:lstStyle>
          <a:p>
            <a:pPr algn="ctr" eaLnBrk="1" hangingPunct="1">
              <a:defRPr/>
            </a:pPr>
            <a:endParaRPr lang="zh-CN" altLang="zh-CN" smtClean="0">
              <a:solidFill>
                <a:srgbClr val="FFFFFF"/>
              </a:solidFill>
            </a:endParaRPr>
          </a:p>
        </p:txBody>
      </p:sp>
      <p:sp>
        <p:nvSpPr>
          <p:cNvPr id="6" name="Rectangle 14"/>
          <p:cNvSpPr/>
          <p:nvPr/>
        </p:nvSpPr>
        <p:spPr>
          <a:xfrm>
            <a:off x="749300" y="2438402"/>
            <a:ext cx="228600" cy="1956197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9pPr>
          </a:lstStyle>
          <a:p>
            <a:pPr algn="ctr" eaLnBrk="1" hangingPunct="1">
              <a:defRPr/>
            </a:pPr>
            <a:endParaRPr lang="zh-CN" altLang="zh-CN" smtClean="0">
              <a:solidFill>
                <a:srgbClr val="FFFFFF"/>
              </a:solidFill>
            </a:endParaRPr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1063625" y="2676526"/>
            <a:ext cx="6858000" cy="1514475"/>
          </a:xfrm>
        </p:spPr>
        <p:txBody>
          <a:bodyPr anchor="ctr"/>
          <a:lstStyle>
            <a:lvl1pPr algn="ctr"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20827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>
            <a:lvl1pPr>
              <a:defRPr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  <a:lvl2pPr>
              <a:defRPr sz="2400">
                <a:latin typeface="华文楷体" panose="02010600040101010101" pitchFamily="2" charset="-122"/>
                <a:ea typeface="华文楷体" panose="02010600040101010101" pitchFamily="2" charset="-122"/>
              </a:defRPr>
            </a:lvl2pPr>
            <a:lvl3pPr>
              <a:defRPr sz="2400">
                <a:latin typeface="华文楷体" panose="02010600040101010101" pitchFamily="2" charset="-122"/>
                <a:ea typeface="华文楷体" panose="02010600040101010101" pitchFamily="2" charset="-122"/>
              </a:defRPr>
            </a:lvl3pPr>
            <a:lvl4pPr>
              <a:defRPr sz="1800">
                <a:latin typeface="华文楷体" panose="02010600040101010101" pitchFamily="2" charset="-122"/>
                <a:ea typeface="华文楷体" panose="02010600040101010101" pitchFamily="2" charset="-122"/>
              </a:defRPr>
            </a:lvl4pPr>
            <a:lvl5pPr>
              <a:defRPr sz="1600">
                <a:latin typeface="华文楷体" panose="02010600040101010101" pitchFamily="2" charset="-122"/>
                <a:ea typeface="华文楷体" panose="02010600040101010101" pitchFamily="2" charset="-122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39551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Jus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 smtClean="0"/>
              <a:t>Click to edit Master title style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312587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041648" cy="4937760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632198" y="1216152"/>
            <a:ext cx="4041648" cy="4937760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71874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Text_IM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724400" cy="4937760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cxnSp>
        <p:nvCxnSpPr>
          <p:cNvPr id="4" name="直接连接符 3"/>
          <p:cNvCxnSpPr/>
          <p:nvPr userDrawn="1"/>
        </p:nvCxnSpPr>
        <p:spPr>
          <a:xfrm>
            <a:off x="5334000" y="1219200"/>
            <a:ext cx="0" cy="49377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50193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826837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3657600" y="3048002"/>
            <a:ext cx="2286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6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谢  谢</a:t>
            </a:r>
            <a:endParaRPr lang="en-US" altLang="zh-CN" sz="36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980829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21"/>
          <p:cNvSpPr>
            <a:spLocks noGrp="1"/>
          </p:cNvSpPr>
          <p:nvPr>
            <p:ph type="title"/>
          </p:nvPr>
        </p:nvSpPr>
        <p:spPr bwMode="auto">
          <a:xfrm>
            <a:off x="457200" y="152400"/>
            <a:ext cx="82296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dirty="0" smtClean="0"/>
              <a:t>Click to edit Master title style</a:t>
            </a:r>
          </a:p>
        </p:txBody>
      </p:sp>
      <p:sp>
        <p:nvSpPr>
          <p:cNvPr id="1027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457200" y="1219200"/>
            <a:ext cx="8229600" cy="4910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dirty="0" smtClean="0"/>
              <a:t>Click to edit Master text styles</a:t>
            </a:r>
          </a:p>
          <a:p>
            <a:pPr lvl="1"/>
            <a:r>
              <a:rPr lang="en-US" altLang="zh-CN" dirty="0" smtClean="0"/>
              <a:t>Second level</a:t>
            </a:r>
          </a:p>
          <a:p>
            <a:pPr lvl="2"/>
            <a:r>
              <a:rPr lang="en-US" altLang="zh-CN" dirty="0" smtClean="0"/>
              <a:t>Third level</a:t>
            </a:r>
          </a:p>
          <a:p>
            <a:pPr lvl="3"/>
            <a:r>
              <a:rPr lang="en-US" altLang="zh-CN" dirty="0" smtClean="0"/>
              <a:t>Fourth level</a:t>
            </a:r>
          </a:p>
          <a:p>
            <a:pPr lvl="4"/>
            <a:r>
              <a:rPr lang="en-US" altLang="zh-CN" dirty="0" smtClean="0"/>
              <a:t>Fifth level</a:t>
            </a:r>
          </a:p>
        </p:txBody>
      </p:sp>
      <p:sp>
        <p:nvSpPr>
          <p:cNvPr id="1032" name="Straight Connector 28"/>
          <p:cNvSpPr>
            <a:spLocks noChangeShapeType="1"/>
          </p:cNvSpPr>
          <p:nvPr/>
        </p:nvSpPr>
        <p:spPr bwMode="auto">
          <a:xfrm>
            <a:off x="457200" y="1143000"/>
            <a:ext cx="8229600" cy="0"/>
          </a:xfrm>
          <a:prstGeom prst="line">
            <a:avLst/>
          </a:prstGeom>
          <a:noFill/>
          <a:ln w="9525" algn="ctr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" name="Straight Connector 27"/>
          <p:cNvSpPr>
            <a:spLocks noChangeShapeType="1"/>
          </p:cNvSpPr>
          <p:nvPr userDrawn="1"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algn="ctr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1400">
              <a:latin typeface="+mn-ea"/>
              <a:ea typeface="+mn-ea"/>
            </a:endParaRPr>
          </a:p>
        </p:txBody>
      </p:sp>
      <p:sp>
        <p:nvSpPr>
          <p:cNvPr id="16" name="Footer Placeholder 2"/>
          <p:cNvSpPr txBox="1">
            <a:spLocks/>
          </p:cNvSpPr>
          <p:nvPr userDrawn="1"/>
        </p:nvSpPr>
        <p:spPr>
          <a:xfrm>
            <a:off x="3048000" y="6362436"/>
            <a:ext cx="2971800" cy="365125"/>
          </a:xfrm>
          <a:prstGeom prst="rect">
            <a:avLst/>
          </a:prstGeom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2"/>
                </a:solidFill>
                <a:latin typeface="Cambria" panose="02040503050406030204" pitchFamily="18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algn="ctr">
              <a:defRPr/>
            </a:pPr>
            <a:r>
              <a:rPr lang="en-US" altLang="zh-CN" sz="1400" dirty="0" smtClean="0">
                <a:latin typeface="+mn-ea"/>
                <a:ea typeface="+mn-ea"/>
              </a:rPr>
              <a:t>《</a:t>
            </a:r>
            <a:r>
              <a:rPr lang="zh-CN" altLang="en-US" sz="1400" dirty="0" smtClean="0">
                <a:latin typeface="+mn-ea"/>
                <a:ea typeface="+mn-ea"/>
              </a:rPr>
              <a:t>神经网络与深度学习</a:t>
            </a:r>
            <a:r>
              <a:rPr lang="en-US" altLang="zh-CN" sz="1400" dirty="0" smtClean="0">
                <a:latin typeface="+mn-ea"/>
                <a:ea typeface="+mn-ea"/>
              </a:rPr>
              <a:t>》</a:t>
            </a:r>
            <a:endParaRPr lang="zh-CN" altLang="zh-CN" sz="1400" dirty="0">
              <a:latin typeface="+mn-ea"/>
              <a:ea typeface="+mn-ea"/>
            </a:endParaRPr>
          </a:p>
        </p:txBody>
      </p:sp>
      <p:sp>
        <p:nvSpPr>
          <p:cNvPr id="18" name="Rectangle 17"/>
          <p:cNvSpPr/>
          <p:nvPr userDrawn="1"/>
        </p:nvSpPr>
        <p:spPr>
          <a:xfrm>
            <a:off x="8229600" y="6362436"/>
            <a:ext cx="37542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fld id="{7A0AC270-0923-4589-A51D-6091E7C5371F}" type="slidenum">
              <a:rPr lang="zh-CN" altLang="en-US" sz="1400" kern="1200" smtClean="0">
                <a:solidFill>
                  <a:schemeClr val="tx2"/>
                </a:solidFill>
                <a:latin typeface="+mn-ea"/>
                <a:ea typeface="+mn-ea"/>
                <a:cs typeface="Arial" panose="020B0604020202020204" pitchFamily="34" charset="0"/>
              </a:rPr>
              <a:pPr>
                <a:defRPr/>
              </a:pPr>
              <a:t>‹#›</a:t>
            </a:fld>
            <a:endParaRPr lang="en-US" altLang="zh-CN" sz="1400" kern="1200" dirty="0">
              <a:solidFill>
                <a:schemeClr val="tx2"/>
              </a:solidFill>
              <a:latin typeface="+mn-ea"/>
              <a:ea typeface="+mn-ea"/>
              <a:cs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23" r:id="rId1"/>
    <p:sldLayoutId id="2147483831" r:id="rId2"/>
    <p:sldLayoutId id="2147483824" r:id="rId3"/>
    <p:sldLayoutId id="2147483828" r:id="rId4"/>
    <p:sldLayoutId id="2147483826" r:id="rId5"/>
    <p:sldLayoutId id="2147483832" r:id="rId6"/>
    <p:sldLayoutId id="2147483830" r:id="rId7"/>
    <p:sldLayoutId id="2147483829" r:id="rId8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700">
          <a:solidFill>
            <a:schemeClr val="tx2"/>
          </a:solidFill>
          <a:latin typeface="Calibri" panose="020F0502020204030204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700">
          <a:solidFill>
            <a:schemeClr val="tx2"/>
          </a:solidFill>
          <a:latin typeface="Calibri" panose="020F0502020204030204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700">
          <a:solidFill>
            <a:schemeClr val="tx2"/>
          </a:solidFill>
          <a:latin typeface="Calibri" panose="020F0502020204030204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700">
          <a:solidFill>
            <a:schemeClr val="tx2"/>
          </a:solidFill>
          <a:latin typeface="Calibri" panose="020F0502020204030204" pitchFamily="34" charset="0"/>
        </a:defRPr>
      </a:lvl5pPr>
      <a:lvl6pPr marL="342900"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Calibri" panose="020F0502020204030204" pitchFamily="34" charset="0"/>
        </a:defRPr>
      </a:lvl6pPr>
      <a:lvl7pPr marL="685800"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Calibri" panose="020F0502020204030204" pitchFamily="34" charset="0"/>
        </a:defRPr>
      </a:lvl7pPr>
      <a:lvl8pPr marL="1028700"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Calibri" panose="020F0502020204030204" pitchFamily="34" charset="0"/>
        </a:defRPr>
      </a:lvl8pPr>
      <a:lvl9pPr marL="1371600"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Calibri" panose="020F0502020204030204" pitchFamily="34" charset="0"/>
        </a:defRPr>
      </a:lvl9pPr>
    </p:titleStyle>
    <p:bodyStyle>
      <a:lvl1pPr marL="204788" indent="-204788" algn="l" rtl="0" eaLnBrk="0" fontAlgn="base" hangingPunct="0">
        <a:spcBef>
          <a:spcPts val="450"/>
        </a:spcBef>
        <a:spcAft>
          <a:spcPct val="0"/>
        </a:spcAft>
        <a:buClr>
          <a:schemeClr val="accent1"/>
        </a:buClr>
        <a:buSzPct val="76000"/>
        <a:buFont typeface="Wingdings 3" panose="05040102010807070707" pitchFamily="18" charset="2"/>
        <a:buChar char=""/>
        <a:defRPr lang="en-US" altLang="zh-CN" sz="3200" kern="1200" dirty="0" smtClean="0">
          <a:solidFill>
            <a:schemeClr val="tx2"/>
          </a:solidFill>
          <a:latin typeface="+mn-ea"/>
          <a:ea typeface="+mn-ea"/>
          <a:cs typeface="Arial" panose="020B0604020202020204" pitchFamily="34" charset="0"/>
        </a:defRPr>
      </a:lvl1pPr>
      <a:lvl2pPr marL="410766" indent="-204788" algn="l" rtl="0" eaLnBrk="0" fontAlgn="base" hangingPunct="0">
        <a:spcBef>
          <a:spcPts val="375"/>
        </a:spcBef>
        <a:spcAft>
          <a:spcPct val="0"/>
        </a:spcAft>
        <a:buClr>
          <a:schemeClr val="accent2"/>
        </a:buClr>
        <a:buSzPct val="76000"/>
        <a:buFont typeface="Wingdings 3" panose="05040102010807070707" pitchFamily="18" charset="2"/>
        <a:buChar char=""/>
        <a:defRPr sz="2800" kern="1200">
          <a:solidFill>
            <a:schemeClr val="tx2"/>
          </a:solidFill>
          <a:latin typeface="华文楷体" panose="02010600040101010101" pitchFamily="2" charset="-122"/>
          <a:ea typeface="华文楷体" panose="02010600040101010101" pitchFamily="2" charset="-122"/>
          <a:cs typeface="+mn-cs"/>
        </a:defRPr>
      </a:lvl2pPr>
      <a:lvl3pPr marL="616744" indent="-171450" algn="l" rtl="0" eaLnBrk="0" fontAlgn="base" hangingPunct="0">
        <a:spcBef>
          <a:spcPts val="375"/>
        </a:spcBef>
        <a:spcAft>
          <a:spcPct val="0"/>
        </a:spcAft>
        <a:buClr>
          <a:srgbClr val="BCBCBC"/>
        </a:buClr>
        <a:buSzPct val="76000"/>
        <a:buFont typeface="Wingdings 3" panose="05040102010807070707" pitchFamily="18" charset="2"/>
        <a:buChar char=""/>
        <a:defRPr sz="2800" kern="1200">
          <a:solidFill>
            <a:schemeClr val="tx1"/>
          </a:solidFill>
          <a:latin typeface="华文楷体" panose="02010600040101010101" pitchFamily="2" charset="-122"/>
          <a:ea typeface="华文楷体" panose="02010600040101010101" pitchFamily="2" charset="-122"/>
          <a:cs typeface="+mn-cs"/>
        </a:defRPr>
      </a:lvl3pPr>
      <a:lvl4pPr marL="822722" indent="-171450" algn="l" rtl="0" eaLnBrk="0" fontAlgn="base" hangingPunct="0">
        <a:spcBef>
          <a:spcPts val="300"/>
        </a:spcBef>
        <a:spcAft>
          <a:spcPct val="0"/>
        </a:spcAft>
        <a:buClr>
          <a:srgbClr val="CF5716"/>
        </a:buClr>
        <a:buSzPct val="70000"/>
        <a:buFont typeface="Wingdings" panose="05000000000000000000" pitchFamily="2" charset="2"/>
        <a:buChar char=""/>
        <a:defRPr sz="2000" kern="1200">
          <a:solidFill>
            <a:schemeClr val="tx1"/>
          </a:solidFill>
          <a:latin typeface="华文楷体" panose="02010600040101010101" pitchFamily="2" charset="-122"/>
          <a:ea typeface="华文楷体" panose="02010600040101010101" pitchFamily="2" charset="-122"/>
          <a:cs typeface="+mn-cs"/>
        </a:defRPr>
      </a:lvl4pPr>
      <a:lvl5pPr marL="1028700" indent="-171450" algn="l" rtl="0" eaLnBrk="0" fontAlgn="base" hangingPunct="0">
        <a:spcBef>
          <a:spcPts val="225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"/>
        <a:defRPr sz="1800" kern="1200">
          <a:solidFill>
            <a:schemeClr val="tx1"/>
          </a:solidFill>
          <a:latin typeface="华文楷体" panose="02010600040101010101" pitchFamily="2" charset="-122"/>
          <a:ea typeface="华文楷体" panose="02010600040101010101" pitchFamily="2" charset="-122"/>
          <a:cs typeface="+mn-cs"/>
        </a:defRPr>
      </a:lvl5pPr>
      <a:lvl6pPr marL="1234440" indent="-137160" algn="l" rtl="0" eaLnBrk="1" latinLnBrk="0" hangingPunct="1">
        <a:spcBef>
          <a:spcPts val="225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371600" indent="-137160" algn="l" rtl="0" eaLnBrk="1" latinLnBrk="0" hangingPunct="1">
        <a:spcBef>
          <a:spcPts val="225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05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1508760" indent="-137160" algn="l" rtl="0" eaLnBrk="1" latinLnBrk="0" hangingPunct="1">
        <a:spcBef>
          <a:spcPts val="225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05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1645920" indent="-137160" algn="l" rtl="0" eaLnBrk="1" latinLnBrk="0" hangingPunct="1">
        <a:spcBef>
          <a:spcPts val="225"/>
        </a:spcBef>
        <a:buClr>
          <a:srgbClr val="9FB8CD"/>
        </a:buClr>
        <a:buSzPct val="75000"/>
        <a:buFont typeface="Wingdings 3"/>
        <a:buChar char=""/>
        <a:defRPr kumimoji="0" lang="en-US" sz="9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nndl.github.io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mp"/><Relationship Id="rId2" Type="http://schemas.openxmlformats.org/officeDocument/2006/relationships/image" Target="../media/image10.tmp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mp"/><Relationship Id="rId2" Type="http://schemas.openxmlformats.org/officeDocument/2006/relationships/image" Target="../media/image13.tmp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mp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mp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mp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m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mp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6.jpeg"/><Relationship Id="rId5" Type="http://schemas.openxmlformats.org/officeDocument/2006/relationships/image" Target="../media/image35.jpeg"/><Relationship Id="rId4" Type="http://schemas.openxmlformats.org/officeDocument/2006/relationships/image" Target="../media/image34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gif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m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mp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mp"/><Relationship Id="rId2" Type="http://schemas.openxmlformats.org/officeDocument/2006/relationships/image" Target="../media/image4.tmp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gif"/><Relationship Id="rId4" Type="http://schemas.openxmlformats.org/officeDocument/2006/relationships/image" Target="../media/image6.tmp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mp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mp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机器学习概述</a:t>
            </a:r>
          </a:p>
        </p:txBody>
      </p:sp>
      <p:sp>
        <p:nvSpPr>
          <p:cNvPr id="6" name="副标题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 smtClean="0"/>
              <a:t>《</a:t>
            </a:r>
            <a:r>
              <a:rPr lang="zh-CN" altLang="en-US" dirty="0" smtClean="0"/>
              <a:t>神经网络与深度学习</a:t>
            </a:r>
            <a:r>
              <a:rPr lang="en-US" altLang="zh-CN" dirty="0" smtClean="0"/>
              <a:t>》</a:t>
            </a:r>
            <a:endParaRPr lang="zh-CN" altLang="en-US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>
                <a:hlinkClick r:id="rId3"/>
              </a:rPr>
              <a:t>https</a:t>
            </a:r>
            <a:r>
              <a:rPr lang="en-US" altLang="zh-CN" dirty="0">
                <a:hlinkClick r:id="rId3"/>
              </a:rPr>
              <a:t>://nndl.github.io</a:t>
            </a:r>
            <a:r>
              <a:rPr lang="en-US" altLang="zh-CN" dirty="0" smtClean="0">
                <a:hlinkClick r:id="rId3"/>
              </a:rPr>
              <a:t>/</a:t>
            </a:r>
            <a:endParaRPr lang="en-US" altLang="zh-CN" dirty="0" smtClean="0"/>
          </a:p>
          <a:p>
            <a:endParaRPr lang="en-US" altLang="zh-CN" dirty="0" smtClean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卷积层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zh-CN" altLang="en-US" dirty="0" smtClean="0"/>
                  <a:t>输入：</a:t>
                </a:r>
                <a:r>
                  <a:rPr lang="en-US" altLang="zh-CN" dirty="0" smtClean="0"/>
                  <a:t>D</a:t>
                </a:r>
                <a:r>
                  <a:rPr lang="zh-CN" altLang="en-US" dirty="0" smtClean="0"/>
                  <a:t>个特征映射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dirty="0"/>
                      <m:t>M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m:rPr>
                        <m:nor/>
                      </m:rPr>
                      <a:rPr lang="en-US" altLang="zh-CN" dirty="0"/>
                      <m:t>N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×</m:t>
                    </m:r>
                    <m:r>
                      <m:rPr>
                        <m:nor/>
                      </m:rPr>
                      <a:rPr lang="en-US" altLang="zh-CN" dirty="0"/>
                      <m:t>D</m:t>
                    </m:r>
                  </m:oMath>
                </a14:m>
                <a:endParaRPr lang="en-US" altLang="zh-CN" dirty="0" smtClean="0"/>
              </a:p>
              <a:p>
                <a:r>
                  <a:rPr lang="zh-CN" altLang="en-US" dirty="0" smtClean="0"/>
                  <a:t>输出：</a:t>
                </a:r>
                <a:r>
                  <a:rPr lang="en-US" altLang="zh-CN" dirty="0" smtClean="0"/>
                  <a:t>P</a:t>
                </a:r>
                <a:r>
                  <a:rPr lang="zh-CN" altLang="en-US" dirty="0" smtClean="0"/>
                  <a:t>个特征映射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dirty="0"/>
                      <m:t>M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′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×</m:t>
                    </m:r>
                    <m:r>
                      <m:rPr>
                        <m:nor/>
                      </m:rPr>
                      <a:rPr lang="en-US" altLang="zh-CN" dirty="0"/>
                      <m:t>N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′×</m:t>
                    </m:r>
                    <m:r>
                      <m:rPr>
                        <m:nor/>
                      </m:rPr>
                      <a:rPr lang="en-US" altLang="zh-CN" b="0" i="0" dirty="0" smtClean="0">
                        <a:latin typeface="Cambria Math" panose="02040503050406030204" pitchFamily="18" charset="0"/>
                      </a:rPr>
                      <m:t>P</m:t>
                    </m:r>
                  </m:oMath>
                </a14:m>
                <a:endParaRPr lang="en-US" altLang="zh-CN" dirty="0" smtClean="0"/>
              </a:p>
              <a:p>
                <a:endParaRPr lang="en-US" altLang="zh-CN" dirty="0"/>
              </a:p>
              <a:p>
                <a:r>
                  <a:rPr lang="zh-CN" altLang="en-US" dirty="0"/>
                  <a:t>特征映射（</a:t>
                </a:r>
                <a:r>
                  <a:rPr lang="en-US" altLang="zh-CN" dirty="0"/>
                  <a:t>Feature Map</a:t>
                </a:r>
                <a:r>
                  <a:rPr lang="zh-CN" altLang="en-US" dirty="0" smtClean="0"/>
                  <a:t>）</a:t>
                </a:r>
                <a:r>
                  <a:rPr lang="zh-CN" altLang="en-US" dirty="0"/>
                  <a:t>：</a:t>
                </a:r>
                <a:r>
                  <a:rPr lang="zh-CN" altLang="en-US" dirty="0" smtClean="0"/>
                  <a:t>一幅图像经过卷积后得到的特征。</a:t>
                </a:r>
                <a:endParaRPr lang="en-US" altLang="zh-CN" dirty="0" smtClean="0"/>
              </a:p>
              <a:p>
                <a:pPr lvl="1"/>
                <a:r>
                  <a:rPr lang="zh-CN" altLang="en-US" dirty="0" smtClean="0"/>
                  <a:t>卷积核看成一个特征提取器</a:t>
                </a:r>
                <a:endParaRPr lang="en-US" altLang="zh-CN" dirty="0" smtClean="0"/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 smtClean="0"/>
              </a:p>
              <a:p>
                <a:r>
                  <a:rPr lang="zh-CN" altLang="en-US" dirty="0"/>
                  <a:t>典型的卷积</a:t>
                </a:r>
                <a:r>
                  <a:rPr lang="zh-CN" altLang="en-US" dirty="0" smtClean="0"/>
                  <a:t>层可以表示成</a:t>
                </a:r>
                <a:r>
                  <a:rPr lang="en-US" altLang="zh-CN" dirty="0" smtClean="0"/>
                  <a:t>3</a:t>
                </a:r>
                <a:r>
                  <a:rPr lang="zh-CN" altLang="en-US" dirty="0"/>
                  <a:t>维结构</a:t>
                </a: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1037" t="-1605" r="-2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76002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卷积</a:t>
            </a:r>
            <a:r>
              <a:rPr lang="zh-CN" altLang="en-US" dirty="0"/>
              <a:t>层的映射关系</a:t>
            </a:r>
          </a:p>
        </p:txBody>
      </p:sp>
      <p:pic>
        <p:nvPicPr>
          <p:cNvPr id="5" name="内容占位符 4" descr="屏幕剪辑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676399"/>
            <a:ext cx="7696200" cy="4336083"/>
          </a:xfrm>
        </p:spPr>
      </p:pic>
      <p:pic>
        <p:nvPicPr>
          <p:cNvPr id="6" name="图片 5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800" y="5257800"/>
            <a:ext cx="3429000" cy="955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499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857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步长</a:t>
            </a:r>
            <a:r>
              <a:rPr lang="en-US" altLang="zh-CN" sz="3857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2</a:t>
            </a:r>
            <a:r>
              <a:rPr lang="zh-CN" altLang="en-US" sz="3857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 </a:t>
            </a:r>
            <a:r>
              <a:rPr lang="en-US" altLang="zh-CN" sz="3857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filter</a:t>
            </a:r>
            <a:r>
              <a:rPr lang="zh-CN" altLang="en-US" sz="3857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个数</a:t>
            </a:r>
            <a:r>
              <a:rPr lang="en-US" altLang="zh-CN" sz="3857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3 3*3 </a:t>
            </a:r>
            <a:r>
              <a:rPr lang="zh-CN" altLang="en-US" sz="3857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填充</a:t>
            </a:r>
            <a:endParaRPr lang="zh-CN" altLang="en-US" sz="3857" dirty="0"/>
          </a:p>
        </p:txBody>
      </p:sp>
      <p:pic>
        <p:nvPicPr>
          <p:cNvPr id="26626" name="Picture 2" descr="C:\Users\zero\Desktop\讲习班\tensorflow\image\2d\3d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212611"/>
            <a:ext cx="5517449" cy="5645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流程图: 过程 3"/>
          <p:cNvSpPr/>
          <p:nvPr/>
        </p:nvSpPr>
        <p:spPr>
          <a:xfrm>
            <a:off x="1125903" y="1212611"/>
            <a:ext cx="2057371" cy="5645389"/>
          </a:xfrm>
          <a:prstGeom prst="flowChartProcess">
            <a:avLst/>
          </a:prstGeom>
          <a:ln w="38100">
            <a:solidFill>
              <a:srgbClr val="00B0F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65314" tIns="32657" rIns="65314" bIns="326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" name="流程图: 过程 6"/>
          <p:cNvSpPr/>
          <p:nvPr/>
        </p:nvSpPr>
        <p:spPr>
          <a:xfrm>
            <a:off x="3440446" y="1178274"/>
            <a:ext cx="2263109" cy="5645389"/>
          </a:xfrm>
          <a:prstGeom prst="flowChartProcess">
            <a:avLst/>
          </a:prstGeom>
          <a:ln w="38100">
            <a:solidFill>
              <a:srgbClr val="FF000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65314" tIns="32657" rIns="65314" bIns="326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" name="流程图: 过程 8"/>
          <p:cNvSpPr/>
          <p:nvPr/>
        </p:nvSpPr>
        <p:spPr>
          <a:xfrm>
            <a:off x="5960726" y="1164895"/>
            <a:ext cx="1131554" cy="5645389"/>
          </a:xfrm>
          <a:prstGeom prst="flowChartProcess">
            <a:avLst/>
          </a:prstGeom>
          <a:ln w="38100">
            <a:solidFill>
              <a:srgbClr val="00B05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65314" tIns="32657" rIns="65314" bIns="326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9452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卷积层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 smtClean="0"/>
              <a:t>典型的卷积层为</a:t>
            </a:r>
            <a:r>
              <a:rPr lang="en-US" altLang="zh-CN" dirty="0" smtClean="0"/>
              <a:t>3</a:t>
            </a:r>
            <a:r>
              <a:rPr lang="zh-CN" altLang="en-US" dirty="0" smtClean="0"/>
              <a:t>维结构</a:t>
            </a:r>
            <a:endParaRPr lang="zh-CN" altLang="en-US" dirty="0"/>
          </a:p>
        </p:txBody>
      </p:sp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905000"/>
            <a:ext cx="7829437" cy="3067202"/>
          </a:xfrm>
          <a:prstGeom prst="rect">
            <a:avLst/>
          </a:prstGeom>
        </p:spPr>
      </p:pic>
      <p:pic>
        <p:nvPicPr>
          <p:cNvPr id="8" name="图片 7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500" y="5180277"/>
            <a:ext cx="3429000" cy="955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280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汇聚</a:t>
            </a:r>
            <a:r>
              <a:rPr lang="zh-CN" altLang="en-US" dirty="0" smtClean="0"/>
              <a:t>层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卷积层虽然可以显著减少连接的个数，但是每一个特征映射的神经元个数并没有显著减少。</a:t>
            </a:r>
          </a:p>
        </p:txBody>
      </p:sp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2895599"/>
            <a:ext cx="6019800" cy="3423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809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卷积网络结构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 smtClean="0"/>
              <a:t>卷积网络是由卷积层、子采样层、全连接层交叉堆叠而成。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趋向于小卷积、大深度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趋向于全卷积</a:t>
            </a:r>
            <a:endParaRPr lang="en-US" altLang="zh-CN" dirty="0" smtClean="0"/>
          </a:p>
          <a:p>
            <a:r>
              <a:rPr lang="zh-CN" altLang="en-US" dirty="0" smtClean="0"/>
              <a:t>典型结构</a:t>
            </a:r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endParaRPr lang="en-US" altLang="zh-CN" sz="1800" dirty="0" smtClean="0"/>
          </a:p>
          <a:p>
            <a:pPr lvl="1"/>
            <a:endParaRPr lang="en-US" altLang="zh-CN" sz="1800" dirty="0" smtClean="0"/>
          </a:p>
          <a:p>
            <a:pPr lvl="1"/>
            <a:r>
              <a:rPr lang="zh-CN" altLang="en-US" sz="1800" dirty="0" smtClean="0"/>
              <a:t>一</a:t>
            </a:r>
            <a:r>
              <a:rPr lang="zh-CN" altLang="en-US" sz="1800" dirty="0"/>
              <a:t>个卷积块为连续</a:t>
            </a:r>
            <a:r>
              <a:rPr lang="en-US" altLang="zh-CN" sz="1800" dirty="0"/>
              <a:t>M </a:t>
            </a:r>
            <a:r>
              <a:rPr lang="zh-CN" altLang="en-US" sz="1800" dirty="0"/>
              <a:t>个卷积层和</a:t>
            </a:r>
            <a:r>
              <a:rPr lang="en-US" altLang="zh-CN" sz="1800" dirty="0"/>
              <a:t>b</a:t>
            </a:r>
            <a:r>
              <a:rPr lang="zh-CN" altLang="en-US" sz="1800" dirty="0"/>
              <a:t>个汇聚层（</a:t>
            </a:r>
            <a:r>
              <a:rPr lang="en-US" altLang="zh-CN" sz="1800" dirty="0" smtClean="0"/>
              <a:t>M</a:t>
            </a:r>
            <a:r>
              <a:rPr lang="zh-CN" altLang="en-US" sz="1800" dirty="0" smtClean="0"/>
              <a:t>通常</a:t>
            </a:r>
            <a:r>
              <a:rPr lang="zh-CN" altLang="en-US" sz="1800" dirty="0"/>
              <a:t>设置为</a:t>
            </a:r>
            <a:r>
              <a:rPr lang="en-US" altLang="zh-CN" sz="1800" dirty="0"/>
              <a:t>2 ∼ 5</a:t>
            </a:r>
            <a:r>
              <a:rPr lang="zh-CN" altLang="en-US" sz="1800" dirty="0"/>
              <a:t>，</a:t>
            </a:r>
            <a:r>
              <a:rPr lang="en-US" altLang="zh-CN" sz="1800" dirty="0"/>
              <a:t>b</a:t>
            </a:r>
            <a:r>
              <a:rPr lang="zh-CN" altLang="en-US" sz="1800" dirty="0"/>
              <a:t>为</a:t>
            </a:r>
            <a:r>
              <a:rPr lang="en-US" altLang="zh-CN" sz="1800" dirty="0"/>
              <a:t>0</a:t>
            </a:r>
            <a:r>
              <a:rPr lang="zh-CN" altLang="en-US" sz="1800" dirty="0"/>
              <a:t>或</a:t>
            </a:r>
            <a:r>
              <a:rPr lang="en-US" altLang="zh-CN" sz="1800" dirty="0"/>
              <a:t>1</a:t>
            </a:r>
            <a:r>
              <a:rPr lang="zh-CN" altLang="en-US" sz="1800" dirty="0"/>
              <a:t>）。一个卷积网络中可以堆叠</a:t>
            </a:r>
            <a:r>
              <a:rPr lang="en-US" altLang="zh-CN" sz="1800" dirty="0"/>
              <a:t>N </a:t>
            </a:r>
            <a:r>
              <a:rPr lang="zh-CN" altLang="en-US" sz="1800" dirty="0"/>
              <a:t>个连续的卷积块</a:t>
            </a:r>
            <a:r>
              <a:rPr lang="zh-CN" altLang="en-US" sz="1800" dirty="0" smtClean="0"/>
              <a:t>，然后</a:t>
            </a:r>
            <a:r>
              <a:rPr lang="zh-CN" altLang="en-US" sz="1800" dirty="0"/>
              <a:t>在接着</a:t>
            </a:r>
            <a:r>
              <a:rPr lang="en-US" altLang="zh-CN" sz="1800" dirty="0"/>
              <a:t>K </a:t>
            </a:r>
            <a:r>
              <a:rPr lang="zh-CN" altLang="en-US" sz="1800" dirty="0"/>
              <a:t>个全连接层（</a:t>
            </a:r>
            <a:r>
              <a:rPr lang="en-US" altLang="zh-CN" sz="1800" dirty="0"/>
              <a:t>N </a:t>
            </a:r>
            <a:r>
              <a:rPr lang="zh-CN" altLang="en-US" sz="1800" dirty="0"/>
              <a:t>的取值区间比较大，比如</a:t>
            </a:r>
            <a:r>
              <a:rPr lang="en-US" altLang="zh-CN" sz="1800" dirty="0"/>
              <a:t>1 ∼ 100</a:t>
            </a:r>
            <a:r>
              <a:rPr lang="zh-CN" altLang="en-US" sz="1800" dirty="0"/>
              <a:t>或者更大；</a:t>
            </a:r>
            <a:r>
              <a:rPr lang="en-US" altLang="zh-CN" sz="1800" dirty="0" smtClean="0"/>
              <a:t>K</a:t>
            </a:r>
            <a:r>
              <a:rPr lang="zh-CN" altLang="en-US" sz="1800" dirty="0" smtClean="0"/>
              <a:t>一般</a:t>
            </a:r>
            <a:r>
              <a:rPr lang="zh-CN" altLang="en-US" sz="1800" dirty="0"/>
              <a:t>为</a:t>
            </a:r>
            <a:r>
              <a:rPr lang="en-US" altLang="zh-CN" sz="1800" dirty="0"/>
              <a:t>0 ∼ 2</a:t>
            </a:r>
            <a:r>
              <a:rPr lang="zh-CN" altLang="en-US" sz="1800" dirty="0"/>
              <a:t>）。</a:t>
            </a:r>
          </a:p>
        </p:txBody>
      </p:sp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3581400"/>
            <a:ext cx="7012994" cy="1702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970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表示学习</a:t>
            </a:r>
          </a:p>
        </p:txBody>
      </p:sp>
      <p:pic>
        <p:nvPicPr>
          <p:cNvPr id="4" name="内容占位符 3" descr="屏幕剪辑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828800"/>
            <a:ext cx="8229600" cy="3862689"/>
          </a:xfrm>
        </p:spPr>
      </p:pic>
    </p:spTree>
    <p:extLst>
      <p:ext uri="{BB962C8B-B14F-4D97-AF65-F5344CB8AC3E}">
        <p14:creationId xmlns:p14="http://schemas.microsoft.com/office/powerpoint/2010/main" val="971109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表示</a:t>
            </a:r>
            <a:r>
              <a:rPr lang="zh-CN" altLang="en-US" dirty="0" smtClean="0"/>
              <a:t>学习</a:t>
            </a:r>
            <a:endParaRPr lang="zh-CN" alt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800" y="1752600"/>
            <a:ext cx="8229600" cy="3940175"/>
          </a:xfrm>
        </p:spPr>
      </p:pic>
    </p:spTree>
    <p:extLst>
      <p:ext uri="{BB962C8B-B14F-4D97-AF65-F5344CB8AC3E}">
        <p14:creationId xmlns:p14="http://schemas.microsoft.com/office/powerpoint/2010/main" val="2593106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/>
              <a:t>典型的卷积网络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74254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LeNet-5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CN" dirty="0"/>
              <a:t>LeNet-5 </a:t>
            </a:r>
            <a:r>
              <a:rPr lang="zh-CN" altLang="en-US" dirty="0" smtClean="0"/>
              <a:t>是</a:t>
            </a:r>
            <a:r>
              <a:rPr lang="zh-CN" altLang="en-US" dirty="0"/>
              <a:t>一个非常成功的神经网络模型。</a:t>
            </a:r>
          </a:p>
          <a:p>
            <a:pPr lvl="1"/>
            <a:r>
              <a:rPr lang="zh-CN" altLang="en-US" dirty="0"/>
              <a:t>基于 </a:t>
            </a:r>
            <a:r>
              <a:rPr lang="en-US" altLang="zh-CN" dirty="0"/>
              <a:t>LeNet-5 </a:t>
            </a:r>
            <a:r>
              <a:rPr lang="zh-CN" altLang="en-US" dirty="0"/>
              <a:t>的手写数字识别系统在 </a:t>
            </a:r>
            <a:r>
              <a:rPr lang="en-US" altLang="zh-CN" dirty="0"/>
              <a:t>90 </a:t>
            </a:r>
            <a:r>
              <a:rPr lang="zh-CN" altLang="en-US" dirty="0"/>
              <a:t>年代被美国很多银行使用，</a:t>
            </a:r>
            <a:r>
              <a:rPr lang="zh-CN" altLang="en-US" dirty="0" smtClean="0"/>
              <a:t>用来</a:t>
            </a:r>
            <a:r>
              <a:rPr lang="zh-CN" altLang="en-US" dirty="0"/>
              <a:t>识别支票上面的手写数字。</a:t>
            </a:r>
            <a:r>
              <a:rPr lang="en-US" altLang="zh-CN" dirty="0"/>
              <a:t>LeNet-5 </a:t>
            </a:r>
            <a:r>
              <a:rPr lang="zh-CN" altLang="en-US" dirty="0"/>
              <a:t>的网络结构如图</a:t>
            </a:r>
            <a:r>
              <a:rPr lang="en-US" altLang="zh-CN" dirty="0"/>
              <a:t>15</a:t>
            </a:r>
            <a:r>
              <a:rPr lang="zh-CN" altLang="en-US" dirty="0"/>
              <a:t>所示</a:t>
            </a:r>
            <a:r>
              <a:rPr lang="zh-CN" altLang="en-US" dirty="0" smtClean="0"/>
              <a:t>。不计</a:t>
            </a:r>
            <a:r>
              <a:rPr lang="zh-CN" altLang="en-US" dirty="0"/>
              <a:t>输入层，</a:t>
            </a:r>
            <a:r>
              <a:rPr lang="en-US" altLang="zh-CN" dirty="0"/>
              <a:t>LeNet-5 </a:t>
            </a:r>
            <a:r>
              <a:rPr lang="zh-CN" altLang="en-US" dirty="0"/>
              <a:t>共有 </a:t>
            </a:r>
            <a:r>
              <a:rPr lang="en-US" altLang="zh-CN" dirty="0"/>
              <a:t>7 </a:t>
            </a:r>
            <a:r>
              <a:rPr lang="zh-CN" altLang="en-US" dirty="0"/>
              <a:t>层。</a:t>
            </a:r>
          </a:p>
        </p:txBody>
      </p:sp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669843"/>
            <a:ext cx="9144000" cy="2477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5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卷积神经网络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smtClean="0"/>
              <a:t>全连接网络</a:t>
            </a:r>
            <a:endParaRPr lang="en-US" altLang="zh-CN" smtClean="0"/>
          </a:p>
          <a:p>
            <a:pPr lvl="1"/>
            <a:r>
              <a:rPr lang="zh-CN" altLang="en-US" smtClean="0"/>
              <a:t>权重矩阵的参数非常多</a:t>
            </a:r>
            <a:endParaRPr lang="en-US" altLang="zh-CN" smtClean="0"/>
          </a:p>
          <a:p>
            <a:r>
              <a:rPr lang="zh-CN" altLang="en-US" smtClean="0"/>
              <a:t>卷积神经网络（</a:t>
            </a:r>
            <a:r>
              <a:rPr lang="en-US" altLang="zh-CN" smtClean="0"/>
              <a:t>Convolutional Neural Networks</a:t>
            </a:r>
            <a:r>
              <a:rPr lang="zh-CN" altLang="en-US" smtClean="0"/>
              <a:t>，</a:t>
            </a:r>
            <a:r>
              <a:rPr lang="en-US" altLang="zh-CN" smtClean="0"/>
              <a:t>CNN</a:t>
            </a:r>
            <a:r>
              <a:rPr lang="zh-CN" altLang="en-US" smtClean="0"/>
              <a:t>）是一种前馈神经网络。</a:t>
            </a:r>
            <a:endParaRPr lang="en-US" altLang="zh-CN" smtClean="0"/>
          </a:p>
          <a:p>
            <a:pPr lvl="1"/>
            <a:r>
              <a:rPr lang="zh-CN" altLang="en-US" smtClean="0"/>
              <a:t>卷积神经网络是受生物学上感受野（</a:t>
            </a:r>
            <a:r>
              <a:rPr lang="en-US" altLang="zh-CN" smtClean="0"/>
              <a:t>Receptive Field</a:t>
            </a:r>
            <a:r>
              <a:rPr lang="zh-CN" altLang="en-US" smtClean="0"/>
              <a:t>）的机制而提出的。</a:t>
            </a:r>
          </a:p>
          <a:p>
            <a:pPr lvl="1"/>
            <a:r>
              <a:rPr lang="zh-CN" altLang="en-US" smtClean="0"/>
              <a:t>在视觉神经系统中，一个神经元的感受野是指视网膜上的特定区域，只有这个区域内的刺激才能够激活该神经元。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21902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Large Scale Visual Recognition Challenge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1683604"/>
            <a:ext cx="8229600" cy="4008317"/>
          </a:xfrm>
        </p:spPr>
      </p:pic>
    </p:spTree>
    <p:extLst>
      <p:ext uri="{BB962C8B-B14F-4D97-AF65-F5344CB8AC3E}">
        <p14:creationId xmlns:p14="http://schemas.microsoft.com/office/powerpoint/2010/main" val="3368759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AlexNet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CN" dirty="0"/>
              <a:t>2012 ILSVRC winner 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（</a:t>
            </a:r>
            <a:r>
              <a:rPr lang="en-US" altLang="zh-CN" dirty="0"/>
              <a:t>top 5 error of 16\% compared to runner-up with 26\% error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lvl="1"/>
            <a:r>
              <a:rPr lang="zh-CN" altLang="en-US" dirty="0"/>
              <a:t>共有</a:t>
            </a:r>
            <a:r>
              <a:rPr lang="en-US" altLang="zh-CN" dirty="0"/>
              <a:t>8</a:t>
            </a:r>
            <a:r>
              <a:rPr lang="zh-CN" altLang="en-US" dirty="0"/>
              <a:t>层，其中前</a:t>
            </a:r>
            <a:r>
              <a:rPr lang="en-US" altLang="zh-CN" dirty="0"/>
              <a:t>5</a:t>
            </a:r>
            <a:r>
              <a:rPr lang="zh-CN" altLang="en-US" dirty="0"/>
              <a:t>层卷积层，后边</a:t>
            </a:r>
            <a:r>
              <a:rPr lang="en-US" altLang="zh-CN" dirty="0"/>
              <a:t>3</a:t>
            </a:r>
            <a:r>
              <a:rPr lang="zh-CN" altLang="en-US" dirty="0"/>
              <a:t>层全连接层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665" y="3324939"/>
            <a:ext cx="9144000" cy="2943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996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Inception</a:t>
            </a:r>
            <a:r>
              <a:rPr lang="zh-CN" altLang="en-US" dirty="0" smtClean="0"/>
              <a:t>网络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CN" dirty="0"/>
              <a:t>2014 </a:t>
            </a:r>
            <a:r>
              <a:rPr lang="en-US" altLang="zh-CN" dirty="0" smtClean="0"/>
              <a:t>ILSVRC </a:t>
            </a:r>
            <a:r>
              <a:rPr lang="en-US" altLang="zh-CN" dirty="0"/>
              <a:t>winner </a:t>
            </a:r>
            <a:r>
              <a:rPr lang="zh-CN" altLang="en-US" dirty="0"/>
              <a:t>（</a:t>
            </a:r>
            <a:r>
              <a:rPr lang="en-US" altLang="zh-CN" dirty="0"/>
              <a:t>22</a:t>
            </a:r>
            <a:r>
              <a:rPr lang="zh-CN" altLang="en-US" dirty="0"/>
              <a:t>层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lvl="1"/>
            <a:r>
              <a:rPr lang="zh-CN" altLang="en-US" dirty="0"/>
              <a:t>参数：</a:t>
            </a:r>
            <a:r>
              <a:rPr lang="en-US" altLang="zh-CN" dirty="0" err="1"/>
              <a:t>GoogLeNet</a:t>
            </a:r>
            <a:r>
              <a:rPr lang="zh-CN" altLang="en-US" dirty="0"/>
              <a:t>：</a:t>
            </a:r>
            <a:r>
              <a:rPr lang="en-US" altLang="zh-CN" dirty="0"/>
              <a:t>4M VS </a:t>
            </a:r>
            <a:r>
              <a:rPr lang="en-US" altLang="zh-CN" dirty="0" err="1"/>
              <a:t>AlexNet</a:t>
            </a:r>
            <a:r>
              <a:rPr lang="zh-CN" altLang="en-US" dirty="0"/>
              <a:t>：</a:t>
            </a:r>
            <a:r>
              <a:rPr lang="en-US" altLang="zh-CN" dirty="0" smtClean="0"/>
              <a:t>60M</a:t>
            </a:r>
          </a:p>
          <a:p>
            <a:pPr lvl="1"/>
            <a:r>
              <a:rPr lang="zh-CN" altLang="en-US" dirty="0"/>
              <a:t>错误率：</a:t>
            </a:r>
            <a:r>
              <a:rPr lang="en-US" altLang="zh-CN" dirty="0" smtClean="0"/>
              <a:t>6.7%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124200"/>
            <a:ext cx="9144000" cy="2658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443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Inception</a:t>
            </a:r>
            <a:r>
              <a:rPr lang="zh-CN" altLang="en-US" dirty="0" smtClean="0"/>
              <a:t>模块 </a:t>
            </a:r>
            <a:r>
              <a:rPr lang="en-US" altLang="zh-CN" dirty="0" smtClean="0"/>
              <a:t>v1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2159104"/>
            <a:ext cx="5572903" cy="3057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400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Inception</a:t>
            </a:r>
            <a:r>
              <a:rPr lang="zh-CN" altLang="en-US" dirty="0" smtClean="0"/>
              <a:t>模块 </a:t>
            </a:r>
            <a:r>
              <a:rPr lang="en-US" altLang="zh-CN" dirty="0" smtClean="0"/>
              <a:t>v3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用多层的小卷积核来替换大的卷积核，以减少计算量和参数量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使用</a:t>
            </a:r>
            <a:r>
              <a:rPr lang="zh-CN" altLang="en-US" dirty="0"/>
              <a:t>两</a:t>
            </a:r>
            <a:r>
              <a:rPr lang="zh-CN" altLang="en-US" dirty="0" smtClean="0"/>
              <a:t>层</a:t>
            </a:r>
            <a:r>
              <a:rPr lang="en-US" altLang="zh-CN" dirty="0" smtClean="0"/>
              <a:t>3x3</a:t>
            </a:r>
            <a:r>
              <a:rPr lang="zh-CN" altLang="en-US" dirty="0" smtClean="0"/>
              <a:t>的</a:t>
            </a:r>
            <a:r>
              <a:rPr lang="zh-CN" altLang="en-US" dirty="0"/>
              <a:t>卷积来替换</a:t>
            </a:r>
            <a:r>
              <a:rPr lang="en-US" altLang="zh-CN" dirty="0"/>
              <a:t>v1</a:t>
            </a:r>
            <a:r>
              <a:rPr lang="zh-CN" altLang="en-US" dirty="0"/>
              <a:t>中</a:t>
            </a:r>
            <a:r>
              <a:rPr lang="zh-CN" altLang="en-US" dirty="0" smtClean="0"/>
              <a:t>的</a:t>
            </a:r>
            <a:r>
              <a:rPr lang="en-US" altLang="zh-CN" dirty="0" smtClean="0"/>
              <a:t>5x5</a:t>
            </a:r>
            <a:r>
              <a:rPr lang="zh-CN" altLang="en-US" dirty="0" smtClean="0"/>
              <a:t>的卷积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使用连续的</a:t>
            </a:r>
            <a:r>
              <a:rPr lang="en-US" altLang="zh-CN" dirty="0" smtClean="0"/>
              <a:t>nx1</a:t>
            </a:r>
            <a:r>
              <a:rPr lang="zh-CN" altLang="en-US" dirty="0" smtClean="0"/>
              <a:t>和</a:t>
            </a:r>
            <a:r>
              <a:rPr lang="en-US" altLang="zh-CN" dirty="0" smtClean="0"/>
              <a:t>1xn</a:t>
            </a:r>
            <a:r>
              <a:rPr lang="zh-CN" altLang="en-US" dirty="0" smtClean="0"/>
              <a:t>来替换</a:t>
            </a:r>
            <a:r>
              <a:rPr lang="en-US" altLang="zh-CN" dirty="0" err="1" smtClean="0"/>
              <a:t>nxn</a:t>
            </a:r>
            <a:r>
              <a:rPr lang="zh-CN" altLang="en-US" dirty="0" smtClean="0"/>
              <a:t>的</a:t>
            </a:r>
            <a:r>
              <a:rPr lang="zh-CN" altLang="en-US" dirty="0"/>
              <a:t>卷积。</a:t>
            </a:r>
          </a:p>
        </p:txBody>
      </p:sp>
      <p:pic>
        <p:nvPicPr>
          <p:cNvPr id="1026" name="Picture 2" descr="这里写图片描述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3124200"/>
            <a:ext cx="3451225" cy="3204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这里写图片描述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3182645"/>
            <a:ext cx="2816241" cy="3675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8339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ResNet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CN" dirty="0"/>
              <a:t>2015 ILSVRC winner </a:t>
            </a:r>
            <a:r>
              <a:rPr lang="zh-CN" altLang="en-US" dirty="0"/>
              <a:t>（</a:t>
            </a:r>
            <a:r>
              <a:rPr lang="en-US" altLang="zh-CN" dirty="0"/>
              <a:t>152</a:t>
            </a:r>
            <a:r>
              <a:rPr lang="zh-CN" altLang="en-US" dirty="0"/>
              <a:t>层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lvl="1"/>
            <a:r>
              <a:rPr lang="zh-CN" altLang="en-US" dirty="0"/>
              <a:t>错误率：</a:t>
            </a:r>
            <a:r>
              <a:rPr lang="en-US" altLang="zh-CN" dirty="0" smtClean="0"/>
              <a:t>3.57%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800" y="2667000"/>
            <a:ext cx="8548396" cy="3191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119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残差单元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4800600" y="252412"/>
            <a:ext cx="4143375" cy="2076450"/>
          </a:xfrm>
          <a:prstGeom prst="rect">
            <a:avLst/>
          </a:prstGeom>
        </p:spPr>
      </p:pic>
      <p:pic>
        <p:nvPicPr>
          <p:cNvPr id="2050" name="Picture 2" descr="http://caffecn.cn/uploads/answer/20160126/fd0cbb9c88c7347e655456edf4549c7c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725" y="3200400"/>
            <a:ext cx="7966075" cy="2808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9841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AlphaGo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altLang="zh-CN" sz="2000" dirty="0" smtClean="0"/>
          </a:p>
          <a:p>
            <a:endParaRPr lang="en-US" altLang="zh-CN" sz="2000" dirty="0"/>
          </a:p>
          <a:p>
            <a:endParaRPr lang="en-US" altLang="zh-CN" sz="2000" dirty="0" smtClean="0"/>
          </a:p>
          <a:p>
            <a:endParaRPr lang="en-US" altLang="zh-CN" sz="2000" dirty="0"/>
          </a:p>
          <a:p>
            <a:endParaRPr lang="en-US" altLang="zh-CN" sz="2000" dirty="0" smtClean="0"/>
          </a:p>
          <a:p>
            <a:endParaRPr lang="en-US" altLang="zh-CN" sz="2000" dirty="0"/>
          </a:p>
          <a:p>
            <a:endParaRPr lang="en-US" altLang="zh-CN" sz="2000" dirty="0" smtClean="0"/>
          </a:p>
          <a:p>
            <a:endParaRPr lang="en-US" altLang="zh-CN" sz="2000" dirty="0" smtClean="0"/>
          </a:p>
          <a:p>
            <a:endParaRPr lang="en-US" altLang="zh-CN" sz="2000" dirty="0"/>
          </a:p>
          <a:p>
            <a:endParaRPr lang="en-US" altLang="zh-CN" sz="2000" dirty="0" smtClean="0"/>
          </a:p>
          <a:p>
            <a:endParaRPr lang="en-US" altLang="zh-CN" sz="2000" dirty="0" smtClean="0"/>
          </a:p>
          <a:p>
            <a:r>
              <a:rPr lang="zh-CN" altLang="en-US" sz="2000" dirty="0" smtClean="0"/>
              <a:t>分布式</a:t>
            </a:r>
            <a:r>
              <a:rPr lang="zh-CN" altLang="en-US" sz="2000" dirty="0"/>
              <a:t>系统：</a:t>
            </a:r>
            <a:r>
              <a:rPr lang="en-US" altLang="zh-CN" sz="2000" dirty="0"/>
              <a:t>1202 </a:t>
            </a:r>
            <a:r>
              <a:rPr lang="zh-CN" altLang="en-US" sz="2000" dirty="0"/>
              <a:t>个</a:t>
            </a:r>
            <a:r>
              <a:rPr lang="en-US" altLang="zh-CN" sz="2000" dirty="0"/>
              <a:t>CPU </a:t>
            </a:r>
            <a:r>
              <a:rPr lang="zh-CN" altLang="en-US" sz="2000" dirty="0"/>
              <a:t>和</a:t>
            </a:r>
            <a:r>
              <a:rPr lang="en-US" altLang="zh-CN" sz="2000" dirty="0"/>
              <a:t>176 </a:t>
            </a:r>
            <a:r>
              <a:rPr lang="zh-CN" altLang="en-US" sz="2000" dirty="0"/>
              <a:t>块</a:t>
            </a:r>
            <a:r>
              <a:rPr lang="en-US" altLang="zh-CN" sz="2000" dirty="0"/>
              <a:t>GPU</a:t>
            </a:r>
          </a:p>
          <a:p>
            <a:r>
              <a:rPr lang="zh-CN" altLang="en-US" sz="2000" dirty="0"/>
              <a:t>单机版：</a:t>
            </a:r>
            <a:r>
              <a:rPr lang="en-US" altLang="zh-CN" sz="2000" dirty="0"/>
              <a:t>48 </a:t>
            </a:r>
            <a:r>
              <a:rPr lang="zh-CN" altLang="en-US" sz="2000" dirty="0"/>
              <a:t>个</a:t>
            </a:r>
            <a:r>
              <a:rPr lang="en-US" altLang="zh-CN" sz="2000" dirty="0"/>
              <a:t>CPU </a:t>
            </a:r>
            <a:r>
              <a:rPr lang="zh-CN" altLang="en-US" sz="2000" dirty="0"/>
              <a:t>和</a:t>
            </a:r>
            <a:r>
              <a:rPr lang="en-US" altLang="zh-CN" sz="2000" dirty="0"/>
              <a:t>8 </a:t>
            </a:r>
            <a:r>
              <a:rPr lang="zh-CN" altLang="en-US" sz="2000" dirty="0"/>
              <a:t>块</a:t>
            </a:r>
            <a:r>
              <a:rPr lang="en-US" altLang="zh-CN" sz="2000" dirty="0"/>
              <a:t>GPU</a:t>
            </a:r>
          </a:p>
          <a:p>
            <a:r>
              <a:rPr lang="zh-CN" altLang="en-US" sz="2000" dirty="0"/>
              <a:t>走子速度：</a:t>
            </a:r>
            <a:r>
              <a:rPr lang="en-US" altLang="zh-CN" sz="2000" dirty="0"/>
              <a:t>3 </a:t>
            </a:r>
            <a:r>
              <a:rPr lang="zh-CN" altLang="en-US" sz="2000" dirty="0"/>
              <a:t>毫秒</a:t>
            </a:r>
            <a:r>
              <a:rPr lang="en-US" altLang="zh-CN" sz="2000" dirty="0"/>
              <a:t>-2 </a:t>
            </a:r>
            <a:r>
              <a:rPr lang="zh-CN" altLang="en-US" sz="2000" dirty="0"/>
              <a:t>微秒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562" y="1827111"/>
            <a:ext cx="9144000" cy="34296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400" y="33418"/>
            <a:ext cx="5747877" cy="1793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858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CNN </a:t>
            </a:r>
            <a:r>
              <a:rPr lang="zh-CN" altLang="en-US" dirty="0"/>
              <a:t>可视化：</a:t>
            </a:r>
            <a:r>
              <a:rPr lang="zh-CN" altLang="en-US" dirty="0" smtClean="0"/>
              <a:t>滤波器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CN" dirty="0" err="1"/>
              <a:t>AlexNet</a:t>
            </a:r>
            <a:r>
              <a:rPr lang="zh-CN" altLang="en-US" dirty="0"/>
              <a:t>中的滤波器（</a:t>
            </a:r>
            <a:r>
              <a:rPr lang="en-US" altLang="zh-CN" dirty="0"/>
              <a:t>96 filters [11x11x3]</a:t>
            </a:r>
            <a:r>
              <a:rPr lang="zh-CN" altLang="en-US" dirty="0"/>
              <a:t>）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8656" y="2514600"/>
            <a:ext cx="7786688" cy="3079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535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Ngram</a:t>
            </a:r>
            <a:r>
              <a:rPr lang="zh-CN" altLang="en-US" dirty="0" smtClean="0"/>
              <a:t>特征与卷积</a:t>
            </a:r>
            <a:endParaRPr lang="zh-CN" altLang="en-US" dirty="0"/>
          </a:p>
        </p:txBody>
      </p:sp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905000"/>
            <a:ext cx="7211786" cy="3320278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2310493" y="1643878"/>
            <a:ext cx="2438400" cy="762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none" rtlCol="0" anchor="ctr">
            <a:spAutoFit/>
          </a:bodyPr>
          <a:lstStyle/>
          <a:p>
            <a:pPr algn="ctr"/>
            <a:endParaRPr lang="zh-CN" altLang="en-US" sz="2400" dirty="0"/>
          </a:p>
        </p:txBody>
      </p:sp>
      <p:sp>
        <p:nvSpPr>
          <p:cNvPr id="7" name="文本框 6"/>
          <p:cNvSpPr txBox="1"/>
          <p:nvPr/>
        </p:nvSpPr>
        <p:spPr>
          <a:xfrm>
            <a:off x="4114800" y="5486400"/>
            <a:ext cx="35702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solidFill>
                  <a:schemeClr val="accent2"/>
                </a:solidFill>
              </a:rPr>
              <a:t>如何用卷积操作来实现？</a:t>
            </a:r>
            <a:endParaRPr lang="zh-CN" altLang="en-US" sz="24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7147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卷积神经网络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1"/>
            <a:endParaRPr lang="en-US" altLang="zh-CN" dirty="0" smtClean="0"/>
          </a:p>
          <a:p>
            <a:r>
              <a:rPr lang="zh-CN" altLang="en-US" dirty="0" smtClean="0"/>
              <a:t>卷积神经网络有三个结构上的特性：</a:t>
            </a:r>
          </a:p>
          <a:p>
            <a:pPr lvl="1"/>
            <a:r>
              <a:rPr lang="zh-CN" altLang="en-US" dirty="0" smtClean="0"/>
              <a:t>局部连接</a:t>
            </a:r>
          </a:p>
          <a:p>
            <a:pPr lvl="1"/>
            <a:r>
              <a:rPr lang="zh-CN" altLang="en-US" dirty="0" smtClean="0"/>
              <a:t>权重共享</a:t>
            </a:r>
          </a:p>
          <a:p>
            <a:pPr lvl="1"/>
            <a:r>
              <a:rPr lang="zh-CN" altLang="en-US" dirty="0" smtClean="0"/>
              <a:t>空间或时间上的次采样</a:t>
            </a:r>
          </a:p>
        </p:txBody>
      </p:sp>
    </p:spTree>
    <p:extLst>
      <p:ext uri="{BB962C8B-B14F-4D97-AF65-F5344CB8AC3E}">
        <p14:creationId xmlns:p14="http://schemas.microsoft.com/office/powerpoint/2010/main" val="1419076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文本序列的卷积</a:t>
            </a:r>
            <a:endParaRPr lang="zh-CN" altLang="en-US" dirty="0"/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28800" y="2590800"/>
            <a:ext cx="5089698" cy="3600000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28800" y="2590800"/>
            <a:ext cx="5089698" cy="3600000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28800" y="2590800"/>
            <a:ext cx="5089698" cy="3600000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28800" y="2590800"/>
            <a:ext cx="5089698" cy="3600000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28800" y="2590800"/>
            <a:ext cx="5089655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401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文本序列的卷积模型</a:t>
            </a:r>
            <a:endParaRPr lang="zh-CN" altLang="en-US" dirty="0"/>
          </a:p>
        </p:txBody>
      </p:sp>
      <p:pic>
        <p:nvPicPr>
          <p:cNvPr id="16388" name="Picture 4" descr="C:\Users\zero\Desktop\讲习班\tensorflow\image\sentiment\11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7780" y="2102205"/>
            <a:ext cx="4424737" cy="3380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圆角矩形 6"/>
          <p:cNvSpPr/>
          <p:nvPr/>
        </p:nvSpPr>
        <p:spPr>
          <a:xfrm>
            <a:off x="3877637" y="1712381"/>
            <a:ext cx="501485" cy="270030"/>
          </a:xfrm>
          <a:prstGeom prst="roundRect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48986" tIns="24493" rIns="48986" bIns="2449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72" dirty="0">
                <a:solidFill>
                  <a:schemeClr val="accent6"/>
                </a:solidFill>
              </a:rPr>
              <a:t>Filter</a:t>
            </a:r>
            <a:endParaRPr lang="zh-CN" altLang="en-US" sz="1072" dirty="0">
              <a:solidFill>
                <a:schemeClr val="accent6"/>
              </a:solidFill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2487600" y="1715405"/>
            <a:ext cx="529345" cy="270030"/>
          </a:xfrm>
          <a:prstGeom prst="roundRect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48986" tIns="24493" rIns="48986" bIns="2449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072" dirty="0">
                <a:solidFill>
                  <a:schemeClr val="accent6"/>
                </a:solidFill>
              </a:rPr>
              <a:t>输入</a:t>
            </a:r>
          </a:p>
        </p:txBody>
      </p:sp>
      <p:sp>
        <p:nvSpPr>
          <p:cNvPr id="12" name="圆角矩形 11"/>
          <p:cNvSpPr/>
          <p:nvPr/>
        </p:nvSpPr>
        <p:spPr>
          <a:xfrm>
            <a:off x="4697544" y="1715405"/>
            <a:ext cx="645971" cy="270030"/>
          </a:xfrm>
          <a:prstGeom prst="roundRect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48986" tIns="24493" rIns="48986" bIns="2449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072" dirty="0">
                <a:solidFill>
                  <a:schemeClr val="accent6"/>
                </a:solidFill>
              </a:rPr>
              <a:t>卷积层</a:t>
            </a:r>
          </a:p>
        </p:txBody>
      </p:sp>
      <p:sp>
        <p:nvSpPr>
          <p:cNvPr id="13" name="圆角矩形 12"/>
          <p:cNvSpPr/>
          <p:nvPr/>
        </p:nvSpPr>
        <p:spPr>
          <a:xfrm>
            <a:off x="5459241" y="1712381"/>
            <a:ext cx="756072" cy="270030"/>
          </a:xfrm>
          <a:prstGeom prst="roundRect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48986" tIns="24493" rIns="48986" bIns="2449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72" dirty="0">
                <a:solidFill>
                  <a:schemeClr val="accent6"/>
                </a:solidFill>
              </a:rPr>
              <a:t>Pooling</a:t>
            </a:r>
            <a:r>
              <a:rPr lang="zh-CN" altLang="en-US" sz="1072" dirty="0">
                <a:solidFill>
                  <a:schemeClr val="accent6"/>
                </a:solidFill>
              </a:rPr>
              <a:t>层</a:t>
            </a:r>
          </a:p>
        </p:txBody>
      </p:sp>
      <p:sp>
        <p:nvSpPr>
          <p:cNvPr id="14" name="圆角矩形 13"/>
          <p:cNvSpPr/>
          <p:nvPr/>
        </p:nvSpPr>
        <p:spPr>
          <a:xfrm>
            <a:off x="6307907" y="1715405"/>
            <a:ext cx="578636" cy="270030"/>
          </a:xfrm>
          <a:prstGeom prst="roundRect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48986" tIns="24493" rIns="48986" bIns="2449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072" dirty="0">
                <a:solidFill>
                  <a:schemeClr val="accent6"/>
                </a:solidFill>
              </a:rPr>
              <a:t>输出</a:t>
            </a:r>
          </a:p>
        </p:txBody>
      </p:sp>
      <p:sp>
        <p:nvSpPr>
          <p:cNvPr id="16" name="圆角矩形 15"/>
          <p:cNvSpPr/>
          <p:nvPr/>
        </p:nvSpPr>
        <p:spPr>
          <a:xfrm>
            <a:off x="5787136" y="2040274"/>
            <a:ext cx="327893" cy="3489638"/>
          </a:xfrm>
          <a:prstGeom prst="roundRect">
            <a:avLst/>
          </a:prstGeom>
          <a:ln w="25400">
            <a:solidFill>
              <a:srgbClr val="00B0F0">
                <a:alpha val="61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48986" tIns="24493" rIns="48986" bIns="2449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965"/>
          </a:p>
        </p:txBody>
      </p:sp>
      <p:sp>
        <p:nvSpPr>
          <p:cNvPr id="17" name="圆角矩形 16"/>
          <p:cNvSpPr/>
          <p:nvPr/>
        </p:nvSpPr>
        <p:spPr>
          <a:xfrm>
            <a:off x="6346483" y="2040275"/>
            <a:ext cx="327893" cy="3489638"/>
          </a:xfrm>
          <a:prstGeom prst="roundRect">
            <a:avLst/>
          </a:prstGeom>
          <a:ln w="25400">
            <a:solidFill>
              <a:srgbClr val="00B0F0">
                <a:alpha val="61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48986" tIns="24493" rIns="48986" bIns="2449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965"/>
          </a:p>
        </p:txBody>
      </p:sp>
      <p:pic>
        <p:nvPicPr>
          <p:cNvPr id="18" name="Picture 2" descr="C:\Users\zero\Desktop\讲习班\tensorflow\image\mr.gif"/>
          <p:cNvPicPr>
            <a:picLocks noChangeAspect="1" noChangeArrowheads="1" noCrop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0367" y="2115372"/>
            <a:ext cx="2996229" cy="3366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圆角矩形 5"/>
          <p:cNvSpPr/>
          <p:nvPr/>
        </p:nvSpPr>
        <p:spPr>
          <a:xfrm>
            <a:off x="3626896" y="2056368"/>
            <a:ext cx="1002968" cy="3471815"/>
          </a:xfrm>
          <a:prstGeom prst="roundRect">
            <a:avLst/>
          </a:prstGeom>
          <a:ln w="25400">
            <a:solidFill>
              <a:srgbClr val="00B0F0">
                <a:alpha val="50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48986" tIns="24493" rIns="48986" bIns="2449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965"/>
          </a:p>
        </p:txBody>
      </p:sp>
      <p:sp>
        <p:nvSpPr>
          <p:cNvPr id="21" name="圆角矩形 18"/>
          <p:cNvSpPr/>
          <p:nvPr/>
        </p:nvSpPr>
        <p:spPr>
          <a:xfrm>
            <a:off x="2122443" y="2056369"/>
            <a:ext cx="1272998" cy="3489638"/>
          </a:xfrm>
          <a:prstGeom prst="roundRect">
            <a:avLst/>
          </a:prstGeom>
          <a:ln w="25400">
            <a:solidFill>
              <a:srgbClr val="00B0F0">
                <a:alpha val="61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48986" tIns="24493" rIns="48986" bIns="2449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965"/>
          </a:p>
        </p:txBody>
      </p:sp>
      <p:sp>
        <p:nvSpPr>
          <p:cNvPr id="22" name="圆角矩形 14"/>
          <p:cNvSpPr/>
          <p:nvPr/>
        </p:nvSpPr>
        <p:spPr>
          <a:xfrm>
            <a:off x="4938470" y="2040274"/>
            <a:ext cx="327893" cy="3489638"/>
          </a:xfrm>
          <a:prstGeom prst="roundRect">
            <a:avLst/>
          </a:prstGeom>
          <a:ln w="25400"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48986" tIns="24493" rIns="48986" bIns="2449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965"/>
          </a:p>
        </p:txBody>
      </p:sp>
    </p:spTree>
    <p:extLst>
      <p:ext uri="{BB962C8B-B14F-4D97-AF65-F5344CB8AC3E}">
        <p14:creationId xmlns:p14="http://schemas.microsoft.com/office/powerpoint/2010/main" val="3483917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基于</a:t>
            </a:r>
            <a:r>
              <a:rPr lang="zh-CN" altLang="en-US" dirty="0"/>
              <a:t>卷积模型</a:t>
            </a:r>
            <a:r>
              <a:rPr lang="zh-CN" altLang="en-US" dirty="0" smtClean="0"/>
              <a:t>的</a:t>
            </a:r>
            <a:r>
              <a:rPr lang="zh-CN" altLang="en-US" dirty="0"/>
              <a:t>句子表示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4400" y="1752600"/>
            <a:ext cx="7315200" cy="3145707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1143000" y="5507907"/>
            <a:ext cx="61722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100" dirty="0">
                <a:solidFill>
                  <a:srgbClr val="3333B3"/>
                </a:solidFill>
                <a:latin typeface="+mj-ea"/>
                <a:ea typeface="+mj-ea"/>
              </a:rPr>
              <a:t>Y. Kim. </a:t>
            </a:r>
            <a:r>
              <a:rPr lang="en-US" altLang="zh-CN" sz="1100" dirty="0">
                <a:solidFill>
                  <a:srgbClr val="000000"/>
                </a:solidFill>
                <a:latin typeface="+mj-ea"/>
                <a:ea typeface="+mj-ea"/>
              </a:rPr>
              <a:t>“Convolutional neural networks for sentence classification”. </a:t>
            </a:r>
            <a:r>
              <a:rPr lang="en-US" altLang="zh-CN" sz="1100" dirty="0">
                <a:solidFill>
                  <a:srgbClr val="7B7BCE"/>
                </a:solidFill>
                <a:latin typeface="+mj-ea"/>
                <a:ea typeface="+mj-ea"/>
              </a:rPr>
              <a:t>In: </a:t>
            </a:r>
            <a:r>
              <a:rPr lang="en-US" altLang="zh-CN" sz="1100" i="1" dirty="0" err="1">
                <a:solidFill>
                  <a:srgbClr val="7B7BCE"/>
                </a:solidFill>
                <a:latin typeface="+mj-ea"/>
                <a:ea typeface="+mj-ea"/>
              </a:rPr>
              <a:t>arXiv</a:t>
            </a:r>
            <a:r>
              <a:rPr lang="en-US" altLang="zh-CN" sz="1100" i="1" dirty="0">
                <a:solidFill>
                  <a:srgbClr val="7B7BCE"/>
                </a:solidFill>
                <a:latin typeface="+mj-ea"/>
                <a:ea typeface="+mj-ea"/>
              </a:rPr>
              <a:t> preprint arXiv:1408.5882 </a:t>
            </a:r>
            <a:r>
              <a:rPr lang="en-US" altLang="zh-CN" sz="1100" dirty="0">
                <a:solidFill>
                  <a:srgbClr val="7B7BCE"/>
                </a:solidFill>
                <a:latin typeface="+mj-ea"/>
                <a:ea typeface="+mj-ea"/>
              </a:rPr>
              <a:t>(2014)</a:t>
            </a:r>
            <a:r>
              <a:rPr lang="en-US" altLang="zh-CN" sz="1100" dirty="0">
                <a:solidFill>
                  <a:srgbClr val="000000"/>
                </a:solidFill>
                <a:latin typeface="+mj-ea"/>
                <a:ea typeface="+mj-ea"/>
              </a:rPr>
              <a:t>.</a:t>
            </a:r>
            <a:endParaRPr lang="zh-CN" altLang="en-US" sz="32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882740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基于</a:t>
            </a:r>
            <a:r>
              <a:rPr lang="zh-CN" altLang="en-US" dirty="0"/>
              <a:t>卷积模型</a:t>
            </a:r>
            <a:r>
              <a:rPr lang="zh-CN" altLang="en-US" dirty="0" smtClean="0"/>
              <a:t>的句子表示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52600" y="1228725"/>
            <a:ext cx="3962400" cy="4206406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850240" y="5638800"/>
            <a:ext cx="7443519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100" dirty="0">
                <a:solidFill>
                  <a:srgbClr val="3333B3"/>
                </a:solidFill>
                <a:latin typeface="+mj-ea"/>
                <a:ea typeface="+mj-ea"/>
              </a:rPr>
              <a:t>N. </a:t>
            </a:r>
            <a:r>
              <a:rPr lang="en-US" altLang="zh-CN" sz="1100" dirty="0" err="1">
                <a:solidFill>
                  <a:srgbClr val="3333B3"/>
                </a:solidFill>
                <a:latin typeface="+mj-ea"/>
                <a:ea typeface="+mj-ea"/>
              </a:rPr>
              <a:t>Kalchbrenner</a:t>
            </a:r>
            <a:r>
              <a:rPr lang="en-US" altLang="zh-CN" sz="1100" dirty="0">
                <a:solidFill>
                  <a:srgbClr val="3333B3"/>
                </a:solidFill>
                <a:latin typeface="+mj-ea"/>
                <a:ea typeface="+mj-ea"/>
              </a:rPr>
              <a:t>, E. </a:t>
            </a:r>
            <a:r>
              <a:rPr lang="en-US" altLang="zh-CN" sz="1100" dirty="0" err="1">
                <a:solidFill>
                  <a:srgbClr val="3333B3"/>
                </a:solidFill>
                <a:latin typeface="+mj-ea"/>
                <a:ea typeface="+mj-ea"/>
              </a:rPr>
              <a:t>Grefenstette</a:t>
            </a:r>
            <a:r>
              <a:rPr lang="en-US" altLang="zh-CN" sz="1100" dirty="0">
                <a:solidFill>
                  <a:srgbClr val="3333B3"/>
                </a:solidFill>
                <a:latin typeface="+mj-ea"/>
                <a:ea typeface="+mj-ea"/>
              </a:rPr>
              <a:t>, and P. </a:t>
            </a:r>
            <a:r>
              <a:rPr lang="en-US" altLang="zh-CN" sz="1100" dirty="0" err="1">
                <a:solidFill>
                  <a:srgbClr val="3333B3"/>
                </a:solidFill>
                <a:latin typeface="+mj-ea"/>
                <a:ea typeface="+mj-ea"/>
              </a:rPr>
              <a:t>Blunsom</a:t>
            </a:r>
            <a:r>
              <a:rPr lang="en-US" altLang="zh-CN" sz="1100" dirty="0">
                <a:solidFill>
                  <a:srgbClr val="3333B3"/>
                </a:solidFill>
                <a:latin typeface="+mj-ea"/>
                <a:ea typeface="+mj-ea"/>
              </a:rPr>
              <a:t>. </a:t>
            </a:r>
            <a:r>
              <a:rPr lang="en-US" altLang="zh-CN" sz="1100" dirty="0">
                <a:solidFill>
                  <a:srgbClr val="000000"/>
                </a:solidFill>
                <a:latin typeface="+mj-ea"/>
                <a:ea typeface="+mj-ea"/>
              </a:rPr>
              <a:t>“A Convolutional Neural Network for Modelling Sentences”. </a:t>
            </a:r>
            <a:r>
              <a:rPr lang="en-US" altLang="zh-CN" sz="1100" dirty="0">
                <a:solidFill>
                  <a:srgbClr val="7B7BCE"/>
                </a:solidFill>
                <a:latin typeface="+mj-ea"/>
                <a:ea typeface="+mj-ea"/>
              </a:rPr>
              <a:t>In:</a:t>
            </a:r>
          </a:p>
          <a:p>
            <a:r>
              <a:rPr lang="en-US" altLang="zh-CN" sz="1100" i="1" dirty="0">
                <a:solidFill>
                  <a:srgbClr val="7B7BCE"/>
                </a:solidFill>
                <a:latin typeface="+mj-ea"/>
                <a:ea typeface="+mj-ea"/>
              </a:rPr>
              <a:t>Proceedings of ACL</a:t>
            </a:r>
            <a:r>
              <a:rPr lang="en-US" altLang="zh-CN" sz="1100" dirty="0">
                <a:solidFill>
                  <a:srgbClr val="7B7BCE"/>
                </a:solidFill>
                <a:latin typeface="+mj-ea"/>
                <a:ea typeface="+mj-ea"/>
              </a:rPr>
              <a:t>. 2014</a:t>
            </a:r>
            <a:endParaRPr lang="zh-CN" altLang="en-US" sz="32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083955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/>
              <a:t>卷积的应用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03349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143000"/>
            <a:ext cx="7620000" cy="50673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Deep Dream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178" y="1143000"/>
            <a:ext cx="7630757" cy="506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194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画风迁移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371600"/>
            <a:ext cx="6533626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111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对抗样本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47800"/>
            <a:ext cx="9144000" cy="4540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170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352800" y="4038600"/>
            <a:ext cx="23134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https://nndl.github.io/</a:t>
            </a:r>
          </a:p>
        </p:txBody>
      </p:sp>
    </p:spTree>
    <p:extLst>
      <p:ext uri="{BB962C8B-B14F-4D97-AF65-F5344CB8AC3E}">
        <p14:creationId xmlns:p14="http://schemas.microsoft.com/office/powerpoint/2010/main" val="1784997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卷积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内容占位符 8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zh-CN" altLang="en-US" dirty="0" smtClean="0"/>
                  <a:t>给定</a:t>
                </a:r>
                <a:r>
                  <a:rPr lang="zh-CN" altLang="en-US" dirty="0"/>
                  <a:t>一个输入信号</a:t>
                </a:r>
                <a:r>
                  <a:rPr lang="zh-CN" altLang="en-US" dirty="0" smtClean="0"/>
                  <a:t>序列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CN" altLang="en-US" dirty="0" smtClean="0"/>
                  <a:t>和滤波器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altLang="zh-CN" b="0" dirty="0" smtClean="0"/>
                  <a:t>,</a:t>
                </a:r>
                <a:r>
                  <a:rPr lang="zh-CN" altLang="en-US" dirty="0" smtClean="0"/>
                  <a:t>卷积</a:t>
                </a:r>
                <a:r>
                  <a:rPr lang="zh-CN" altLang="en-US" dirty="0"/>
                  <a:t>的输出为</a:t>
                </a:r>
                <a:r>
                  <a:rPr lang="zh-CN" altLang="en-US" dirty="0" smtClean="0"/>
                  <a:t>：</a:t>
                </a:r>
                <a:endParaRPr lang="en-US" altLang="zh-CN" dirty="0" smtClean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内容占位符 8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1037" t="-16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文本框 14"/>
          <p:cNvSpPr txBox="1"/>
          <p:nvPr/>
        </p:nvSpPr>
        <p:spPr>
          <a:xfrm>
            <a:off x="523394" y="4114800"/>
            <a:ext cx="1544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Filter: [-1,0,1]</a:t>
            </a:r>
            <a:endParaRPr lang="zh-CN" altLang="en-US" dirty="0"/>
          </a:p>
        </p:txBody>
      </p:sp>
      <p:pic>
        <p:nvPicPr>
          <p:cNvPr id="3" name="图片 2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3839" y="3975431"/>
            <a:ext cx="4096322" cy="2181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579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卷积</a:t>
            </a:r>
            <a:r>
              <a:rPr lang="zh-CN" altLang="en-US" dirty="0"/>
              <a:t>扩展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引入滤波器的</a:t>
            </a:r>
            <a:r>
              <a:rPr lang="zh-CN" altLang="en-US" dirty="0">
                <a:solidFill>
                  <a:srgbClr val="FF0000"/>
                </a:solidFill>
              </a:rPr>
              <a:t>滑动步长</a:t>
            </a:r>
            <a:r>
              <a:rPr lang="en-US" altLang="zh-CN" dirty="0">
                <a:solidFill>
                  <a:srgbClr val="FF0000"/>
                </a:solidFill>
              </a:rPr>
              <a:t>s</a:t>
            </a:r>
            <a:r>
              <a:rPr lang="zh-CN" altLang="en-US" dirty="0"/>
              <a:t>和</a:t>
            </a:r>
            <a:r>
              <a:rPr lang="zh-CN" altLang="en-US" dirty="0">
                <a:solidFill>
                  <a:srgbClr val="FF0000"/>
                </a:solidFill>
              </a:rPr>
              <a:t>零填充</a:t>
            </a:r>
            <a:r>
              <a:rPr lang="en-US" altLang="zh-CN" dirty="0">
                <a:solidFill>
                  <a:srgbClr val="FF0000"/>
                </a:solidFill>
              </a:rPr>
              <a:t>p</a:t>
            </a:r>
          </a:p>
          <a:p>
            <a:endParaRPr lang="zh-CN" altLang="en-US" dirty="0"/>
          </a:p>
        </p:txBody>
      </p:sp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206" y="1905000"/>
            <a:ext cx="5639587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233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卷积类型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 smtClean="0"/>
              <a:t>卷积</a:t>
            </a:r>
            <a:r>
              <a:rPr lang="zh-CN" altLang="en-US" dirty="0"/>
              <a:t>的结果按输出长度不同可以分为两类：</a:t>
            </a:r>
          </a:p>
          <a:p>
            <a:pPr lvl="1"/>
            <a:r>
              <a:rPr lang="zh-CN" altLang="en-US" dirty="0">
                <a:solidFill>
                  <a:schemeClr val="accent2"/>
                </a:solidFill>
              </a:rPr>
              <a:t>窄卷积</a:t>
            </a:r>
            <a:r>
              <a:rPr lang="zh-CN" altLang="en-US" dirty="0"/>
              <a:t>：步长</a:t>
            </a:r>
            <a:r>
              <a:rPr lang="en-US" altLang="zh-CN" dirty="0"/>
              <a:t>s = 1</a:t>
            </a:r>
            <a:r>
              <a:rPr lang="zh-CN" altLang="en-US" dirty="0"/>
              <a:t>，两端不补零</a:t>
            </a:r>
            <a:r>
              <a:rPr lang="en-US" altLang="zh-CN" dirty="0"/>
              <a:t>p = 0</a:t>
            </a:r>
            <a:r>
              <a:rPr lang="zh-CN" altLang="en-US" dirty="0"/>
              <a:t>，卷积后输出长度为</a:t>
            </a:r>
            <a:r>
              <a:rPr lang="en-US" altLang="zh-CN" dirty="0"/>
              <a:t>n − m + 1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lvl="1"/>
            <a:r>
              <a:rPr lang="zh-CN" altLang="en-US" dirty="0" smtClean="0">
                <a:solidFill>
                  <a:schemeClr val="accent2"/>
                </a:solidFill>
              </a:rPr>
              <a:t>宽</a:t>
            </a:r>
            <a:r>
              <a:rPr lang="zh-CN" altLang="en-US" dirty="0">
                <a:solidFill>
                  <a:schemeClr val="accent2"/>
                </a:solidFill>
              </a:rPr>
              <a:t>卷积</a:t>
            </a:r>
            <a:r>
              <a:rPr lang="zh-CN" altLang="en-US" dirty="0"/>
              <a:t>：步长</a:t>
            </a:r>
            <a:r>
              <a:rPr lang="en-US" altLang="zh-CN" dirty="0"/>
              <a:t>s = 1</a:t>
            </a:r>
            <a:r>
              <a:rPr lang="zh-CN" altLang="en-US" dirty="0"/>
              <a:t>，两端补零</a:t>
            </a:r>
            <a:r>
              <a:rPr lang="en-US" altLang="zh-CN" dirty="0"/>
              <a:t>p = m − 1</a:t>
            </a:r>
            <a:r>
              <a:rPr lang="zh-CN" altLang="en-US" dirty="0"/>
              <a:t>，卷积后输出长度</a:t>
            </a:r>
            <a:r>
              <a:rPr lang="en-US" altLang="zh-CN" dirty="0"/>
              <a:t>n + m − 1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lvl="1"/>
            <a:r>
              <a:rPr lang="zh-CN" altLang="en-US" dirty="0" smtClean="0">
                <a:solidFill>
                  <a:schemeClr val="accent2"/>
                </a:solidFill>
              </a:rPr>
              <a:t>等长</a:t>
            </a:r>
            <a:r>
              <a:rPr lang="zh-CN" altLang="en-US" dirty="0">
                <a:solidFill>
                  <a:schemeClr val="accent2"/>
                </a:solidFill>
              </a:rPr>
              <a:t>卷积</a:t>
            </a:r>
            <a:r>
              <a:rPr lang="zh-CN" altLang="en-US" dirty="0"/>
              <a:t>：步长</a:t>
            </a:r>
            <a:r>
              <a:rPr lang="en-US" altLang="zh-CN" dirty="0"/>
              <a:t>s = 1</a:t>
            </a:r>
            <a:r>
              <a:rPr lang="zh-CN" altLang="en-US" dirty="0"/>
              <a:t>，两端补零</a:t>
            </a:r>
            <a:r>
              <a:rPr lang="en-US" altLang="zh-CN" dirty="0"/>
              <a:t>p = (m − 1)/2</a:t>
            </a:r>
            <a:r>
              <a:rPr lang="zh-CN" altLang="en-US" dirty="0"/>
              <a:t>，卷积后输出长度</a:t>
            </a:r>
            <a:r>
              <a:rPr lang="en-US" altLang="zh-CN" dirty="0"/>
              <a:t>n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r>
              <a:rPr lang="zh-CN" altLang="en-US" dirty="0" smtClean="0"/>
              <a:t>在</a:t>
            </a:r>
            <a:r>
              <a:rPr lang="zh-CN" altLang="en-US" dirty="0"/>
              <a:t>这里除了特别声明，我们一般说的卷积默认为窄卷积。</a:t>
            </a:r>
          </a:p>
        </p:txBody>
      </p:sp>
    </p:spTree>
    <p:extLst>
      <p:ext uri="{BB962C8B-B14F-4D97-AF65-F5344CB8AC3E}">
        <p14:creationId xmlns:p14="http://schemas.microsoft.com/office/powerpoint/2010/main" val="2877709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两维卷积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 smtClean="0"/>
              <a:t>在图像处理中，图像是</a:t>
            </a:r>
            <a:r>
              <a:rPr lang="zh-CN" altLang="en-US" dirty="0"/>
              <a:t>以二维矩阵的形式输入到神经网络中，因此我们需要二维卷积</a:t>
            </a:r>
            <a:r>
              <a:rPr lang="zh-CN" altLang="en-US" dirty="0" smtClean="0"/>
              <a:t>。</a:t>
            </a:r>
            <a:endParaRPr lang="en-US" altLang="zh-CN" b="0" i="1" dirty="0" smtClean="0">
              <a:latin typeface="Cambria Math" panose="02040503050406030204" pitchFamily="18" charset="0"/>
            </a:endParaRPr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3" name="图片 2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04" y="2470683"/>
            <a:ext cx="4077269" cy="962159"/>
          </a:xfrm>
          <a:prstGeom prst="rect">
            <a:avLst/>
          </a:prstGeom>
        </p:spPr>
      </p:pic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89" y="2276289"/>
            <a:ext cx="1371600" cy="461042"/>
          </a:xfrm>
          <a:prstGeom prst="rect">
            <a:avLst/>
          </a:prstGeom>
        </p:spPr>
      </p:pic>
      <p:pic>
        <p:nvPicPr>
          <p:cNvPr id="7" name="图片 6" descr="屏幕剪辑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94420"/>
            <a:ext cx="6172200" cy="2438740"/>
          </a:xfrm>
          <a:prstGeom prst="rect">
            <a:avLst/>
          </a:prstGeom>
        </p:spPr>
      </p:pic>
      <p:pic>
        <p:nvPicPr>
          <p:cNvPr id="1026" name="Picture 2" descr="../_images/padding_strides_odd.gif"/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3273" y="2194098"/>
            <a:ext cx="2682438" cy="2477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5011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两维卷积示例</a:t>
            </a:r>
            <a:endParaRPr lang="zh-CN" altLang="en-US" dirty="0"/>
          </a:p>
        </p:txBody>
      </p:sp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1066800"/>
            <a:ext cx="5596138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476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卷积神经网络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 smtClean="0"/>
              <a:t>用卷积层代替全连接层</a:t>
            </a:r>
          </a:p>
        </p:txBody>
      </p:sp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1365" y="1728313"/>
            <a:ext cx="4801270" cy="4515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870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gin">
  <a:themeElements>
    <a:clrScheme name="qxp">
      <a:dk1>
        <a:srgbClr val="2A4A75"/>
      </a:dk1>
      <a:lt1>
        <a:sysClr val="window" lastClr="FFFFFF"/>
      </a:lt1>
      <a:dk2>
        <a:srgbClr val="2A4A75"/>
      </a:dk2>
      <a:lt2>
        <a:srgbClr val="DEF5FA"/>
      </a:lt2>
      <a:accent1>
        <a:srgbClr val="1C314E"/>
      </a:accent1>
      <a:accent2>
        <a:srgbClr val="EB641B"/>
      </a:accent2>
      <a:accent3>
        <a:srgbClr val="DA1F28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qxp">
      <a:majorFont>
        <a:latin typeface="Helvetica"/>
        <a:ea typeface="微软雅黑"/>
        <a:cs typeface=""/>
      </a:majorFont>
      <a:minorFont>
        <a:latin typeface="Helvetica"/>
        <a:ea typeface="华文楷体"/>
        <a:cs typeface=""/>
      </a:minorFont>
    </a:fontScheme>
    <a:fmtScheme name="Origin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>
    <a:spDef>
      <a:spPr/>
      <a:bodyPr wrap="none">
        <a:spAutoFit/>
      </a:bodyPr>
      <a:lstStyle>
        <a:defPPr>
          <a:defRPr sz="2400" dirty="0"/>
        </a:defPPr>
      </a:lst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17612</TotalTime>
  <Words>1250</Words>
  <Application>Microsoft Office PowerPoint</Application>
  <PresentationFormat>全屏显示(4:3)</PresentationFormat>
  <Paragraphs>142</Paragraphs>
  <Slides>38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38</vt:i4>
      </vt:variant>
    </vt:vector>
  </HeadingPairs>
  <TitlesOfParts>
    <vt:vector size="51" baseType="lpstr">
      <vt:lpstr>Arial Unicode MS</vt:lpstr>
      <vt:lpstr>华文楷体</vt:lpstr>
      <vt:lpstr>华文细黑</vt:lpstr>
      <vt:lpstr>宋体</vt:lpstr>
      <vt:lpstr>微软雅黑</vt:lpstr>
      <vt:lpstr>Arial</vt:lpstr>
      <vt:lpstr>Calibri</vt:lpstr>
      <vt:lpstr>Cambria</vt:lpstr>
      <vt:lpstr>Cambria Math</vt:lpstr>
      <vt:lpstr>Helvetica</vt:lpstr>
      <vt:lpstr>Wingdings</vt:lpstr>
      <vt:lpstr>Wingdings 3</vt:lpstr>
      <vt:lpstr>Origin</vt:lpstr>
      <vt:lpstr>机器学习概述</vt:lpstr>
      <vt:lpstr>卷积神经网络</vt:lpstr>
      <vt:lpstr>卷积神经网络</vt:lpstr>
      <vt:lpstr>卷积</vt:lpstr>
      <vt:lpstr>卷积扩展</vt:lpstr>
      <vt:lpstr>卷积类型</vt:lpstr>
      <vt:lpstr>两维卷积</vt:lpstr>
      <vt:lpstr>两维卷积示例</vt:lpstr>
      <vt:lpstr>卷积神经网络</vt:lpstr>
      <vt:lpstr>卷积层</vt:lpstr>
      <vt:lpstr>卷积层的映射关系</vt:lpstr>
      <vt:lpstr>步长2 filter个数3 3*3 填充</vt:lpstr>
      <vt:lpstr>卷积层</vt:lpstr>
      <vt:lpstr>汇聚层</vt:lpstr>
      <vt:lpstr>卷积网络结构</vt:lpstr>
      <vt:lpstr>表示学习</vt:lpstr>
      <vt:lpstr>表示学习</vt:lpstr>
      <vt:lpstr>典型的卷积网络</vt:lpstr>
      <vt:lpstr>LeNet-5</vt:lpstr>
      <vt:lpstr>Large Scale Visual Recognition Challenge</vt:lpstr>
      <vt:lpstr>AlexNet</vt:lpstr>
      <vt:lpstr>Inception网络</vt:lpstr>
      <vt:lpstr>Inception模块 v1</vt:lpstr>
      <vt:lpstr>Inception模块 v3</vt:lpstr>
      <vt:lpstr>ResNet</vt:lpstr>
      <vt:lpstr>残差单元</vt:lpstr>
      <vt:lpstr>AlphaGo</vt:lpstr>
      <vt:lpstr>CNN 可视化：滤波器</vt:lpstr>
      <vt:lpstr>Ngram特征与卷积</vt:lpstr>
      <vt:lpstr>文本序列的卷积</vt:lpstr>
      <vt:lpstr>文本序列的卷积模型</vt:lpstr>
      <vt:lpstr>基于卷积模型的句子表示</vt:lpstr>
      <vt:lpstr>基于卷积模型的句子表示</vt:lpstr>
      <vt:lpstr>卷积的应用</vt:lpstr>
      <vt:lpstr>Deep Dream</vt:lpstr>
      <vt:lpstr>画风迁移</vt:lpstr>
      <vt:lpstr>对抗样本</vt:lpstr>
      <vt:lpstr>PowerPoint 演示文稿</vt:lpstr>
    </vt:vector>
  </TitlesOfParts>
  <Company>Hewlett-Packard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Personal Branding Roadmap Template</dc:title>
  <dc:creator>Xipeng Qiu</dc:creator>
  <cp:lastModifiedBy>Qiu Xipeng</cp:lastModifiedBy>
  <cp:revision>1737</cp:revision>
  <dcterms:created xsi:type="dcterms:W3CDTF">2009-03-19T21:17:53Z</dcterms:created>
  <dcterms:modified xsi:type="dcterms:W3CDTF">2018-07-02T07:18:12Z</dcterms:modified>
</cp:coreProperties>
</file>